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764" r:id="rId2"/>
  </p:sldMasterIdLst>
  <p:notesMasterIdLst>
    <p:notesMasterId r:id="rId28"/>
  </p:notesMasterIdLst>
  <p:handoutMasterIdLst>
    <p:handoutMasterId r:id="rId29"/>
  </p:handoutMasterIdLst>
  <p:sldIdLst>
    <p:sldId id="1738" r:id="rId3"/>
    <p:sldId id="1948" r:id="rId4"/>
    <p:sldId id="1949" r:id="rId5"/>
    <p:sldId id="1719" r:id="rId6"/>
    <p:sldId id="1946" r:id="rId7"/>
    <p:sldId id="1947" r:id="rId8"/>
    <p:sldId id="1727" r:id="rId9"/>
    <p:sldId id="1728" r:id="rId10"/>
    <p:sldId id="1730" r:id="rId11"/>
    <p:sldId id="1733" r:id="rId12"/>
    <p:sldId id="1734" r:id="rId13"/>
    <p:sldId id="1735" r:id="rId14"/>
    <p:sldId id="1736" r:id="rId15"/>
    <p:sldId id="1950" r:id="rId16"/>
    <p:sldId id="1951" r:id="rId17"/>
    <p:sldId id="1953" r:id="rId18"/>
    <p:sldId id="1965" r:id="rId19"/>
    <p:sldId id="1955" r:id="rId20"/>
    <p:sldId id="1956" r:id="rId21"/>
    <p:sldId id="1957" r:id="rId22"/>
    <p:sldId id="1966" r:id="rId23"/>
    <p:sldId id="1967" r:id="rId24"/>
    <p:sldId id="1969" r:id="rId25"/>
    <p:sldId id="1970" r:id="rId26"/>
    <p:sldId id="1963" r:id="rId27"/>
  </p:sldIdLst>
  <p:sldSz cx="9144000" cy="6858000" type="screen4x3"/>
  <p:notesSz cx="7010400" cy="9296400"/>
  <p:custDataLst>
    <p:tags r:id="rId30"/>
  </p:custDataLst>
  <p:defaultTextStyle>
    <a:defPPr>
      <a:defRPr lang="en-US"/>
    </a:defPPr>
    <a:lvl1pPr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1pPr>
    <a:lvl2pPr marL="4572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2pPr>
    <a:lvl3pPr marL="9144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3pPr>
    <a:lvl4pPr marL="13716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4pPr>
    <a:lvl5pPr marL="18288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5pPr>
    <a:lvl6pPr marL="2286000" algn="l" defTabSz="457200" rtl="0" eaLnBrk="1" latinLnBrk="0" hangingPunct="1">
      <a:defRPr sz="3200" b="1" kern="1200">
        <a:solidFill>
          <a:srgbClr val="FFFFFF"/>
        </a:solidFill>
        <a:latin typeface="Arial" charset="0"/>
        <a:ea typeface="ＭＳ Ｐゴシック" charset="0"/>
        <a:cs typeface="ＭＳ Ｐゴシック" charset="0"/>
      </a:defRPr>
    </a:lvl6pPr>
    <a:lvl7pPr marL="2743200" algn="l" defTabSz="457200" rtl="0" eaLnBrk="1" latinLnBrk="0" hangingPunct="1">
      <a:defRPr sz="3200" b="1" kern="1200">
        <a:solidFill>
          <a:srgbClr val="FFFFFF"/>
        </a:solidFill>
        <a:latin typeface="Arial" charset="0"/>
        <a:ea typeface="ＭＳ Ｐゴシック" charset="0"/>
        <a:cs typeface="ＭＳ Ｐゴシック" charset="0"/>
      </a:defRPr>
    </a:lvl7pPr>
    <a:lvl8pPr marL="3200400" algn="l" defTabSz="457200" rtl="0" eaLnBrk="1" latinLnBrk="0" hangingPunct="1">
      <a:defRPr sz="3200" b="1" kern="1200">
        <a:solidFill>
          <a:srgbClr val="FFFFFF"/>
        </a:solidFill>
        <a:latin typeface="Arial" charset="0"/>
        <a:ea typeface="ＭＳ Ｐゴシック" charset="0"/>
        <a:cs typeface="ＭＳ Ｐゴシック" charset="0"/>
      </a:defRPr>
    </a:lvl8pPr>
    <a:lvl9pPr marL="3657600" algn="l" defTabSz="457200" rtl="0" eaLnBrk="1" latinLnBrk="0" hangingPunct="1">
      <a:defRPr sz="3200" b="1" kern="1200">
        <a:solidFill>
          <a:srgbClr val="FFFFFF"/>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xmlns="">
        <p14:section name="Chapter 3 The Safe Food Handler" id="{19901A65-EE78-8449-AFFB-D240CE7723DA}">
          <p14:sldIdLst>
            <p14:sldId id="1738"/>
            <p14:sldId id="1948"/>
            <p14:sldId id="1949"/>
            <p14:sldId id="1719"/>
            <p14:sldId id="1946"/>
            <p14:sldId id="1947"/>
            <p14:sldId id="1727"/>
            <p14:sldId id="1728"/>
            <p14:sldId id="1730"/>
            <p14:sldId id="1733"/>
            <p14:sldId id="1734"/>
            <p14:sldId id="1735"/>
            <p14:sldId id="1736"/>
            <p14:sldId id="1950"/>
            <p14:sldId id="1951"/>
            <p14:sldId id="1953"/>
            <p14:sldId id="1965"/>
            <p14:sldId id="1955"/>
            <p14:sldId id="1956"/>
            <p14:sldId id="1957"/>
            <p14:sldId id="1966"/>
            <p14:sldId id="1967"/>
            <p14:sldId id="1969"/>
            <p14:sldId id="1970"/>
            <p14:sldId id="19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C0000"/>
    <a:srgbClr val="1E5298"/>
    <a:srgbClr val="D6ECEE"/>
    <a:srgbClr val="EAEAEA"/>
    <a:srgbClr val="FFFFFF"/>
    <a:srgbClr val="5F5F5F"/>
    <a:srgbClr val="333333"/>
    <a:srgbClr val="009DD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9" autoAdjust="0"/>
    <p:restoredTop sz="68155" autoAdjust="0"/>
  </p:normalViewPr>
  <p:slideViewPr>
    <p:cSldViewPr snapToGrid="0">
      <p:cViewPr varScale="1">
        <p:scale>
          <a:sx n="52" d="100"/>
          <a:sy n="52" d="100"/>
        </p:scale>
        <p:origin x="-1656" y="-96"/>
      </p:cViewPr>
      <p:guideLst>
        <p:guide orient="horz" pos="3485"/>
        <p:guide orient="horz" pos="595"/>
        <p:guide orient="horz" pos="1176"/>
        <p:guide pos="1059"/>
        <p:guide pos="4399"/>
      </p:guideLst>
    </p:cSldViewPr>
  </p:slideViewPr>
  <p:outlineViewPr>
    <p:cViewPr>
      <p:scale>
        <a:sx n="33" d="100"/>
        <a:sy n="33" d="100"/>
      </p:scale>
      <p:origin x="0" y="4136"/>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3336" y="-372"/>
      </p:cViewPr>
      <p:guideLst>
        <p:guide orient="horz" pos="2856"/>
        <p:guide pos="624"/>
      </p:guideLst>
    </p:cSldViewPr>
  </p:notesViewPr>
  <p:gridSpacing cx="117043200" cy="117043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7" name="Rectangle 3"/>
          <p:cNvSpPr>
            <a:spLocks noGrp="1" noChangeArrowheads="1"/>
          </p:cNvSpPr>
          <p:nvPr>
            <p:ph type="dt" sz="quarter" idx="1"/>
          </p:nvPr>
        </p:nvSpPr>
        <p:spPr bwMode="auto">
          <a:xfrm>
            <a:off x="3973513" y="0"/>
            <a:ext cx="3036887"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88068"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9"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00481EF4-5CB2-5446-B12D-99F9E709CA26}" type="slidenum">
              <a:rPr lang="en-US"/>
              <a:pPr>
                <a:defRPr/>
              </a:pPr>
              <a:t>‹#›</a:t>
            </a:fld>
            <a:endParaRPr lang="en-US" dirty="0"/>
          </a:p>
        </p:txBody>
      </p:sp>
    </p:spTree>
    <p:extLst>
      <p:ext uri="{BB962C8B-B14F-4D97-AF65-F5344CB8AC3E}">
        <p14:creationId xmlns:p14="http://schemas.microsoft.com/office/powerpoint/2010/main" xmlns="" val="172577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290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701675" y="4416425"/>
            <a:ext cx="5608638" cy="4183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E1470029-A89C-3948-A056-70844596351F}" type="slidenum">
              <a:rPr lang="en-US"/>
              <a:pPr>
                <a:defRPr/>
              </a:pPr>
              <a:t>‹#›</a:t>
            </a:fld>
            <a:endParaRPr lang="en-US" dirty="0"/>
          </a:p>
        </p:txBody>
      </p:sp>
    </p:spTree>
    <p:extLst>
      <p:ext uri="{BB962C8B-B14F-4D97-AF65-F5344CB8AC3E}">
        <p14:creationId xmlns:p14="http://schemas.microsoft.com/office/powerpoint/2010/main" xmlns="" val="3805569933"/>
      </p:ext>
    </p:extLst>
  </p:cSld>
  <p:clrMap bg1="lt1" tx1="dk1" bg2="lt2" tx2="dk2" accent1="accent1" accent2="accent2" accent3="accent3" accent4="accent4" accent5="accent5" accent6="accent6" hlink="hlink" folHlink="folHlink"/>
  <p:notes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ln/>
        </p:spPr>
      </p:sp>
      <p:sp>
        <p:nvSpPr>
          <p:cNvPr id="367620"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1B133F6-83B6-CB40-902F-E1479B78FC21}" type="slidenum">
              <a:rPr lang="en-US" sz="1200" b="0" smtClean="0">
                <a:solidFill>
                  <a:schemeClr val="tx1"/>
                </a:solidFill>
              </a:rPr>
              <a:pPr eaLnBrk="1" hangingPunct="1">
                <a:defRPr/>
              </a:pPr>
              <a:t>1</a:t>
            </a:fld>
            <a:endParaRPr lang="en-US" sz="1200" b="0" dirty="0" smtClean="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E71725C-540C-154E-AFC1-9E75C415ECCD}" type="slidenum">
              <a:rPr lang="en-US" sz="1200" b="0" smtClean="0">
                <a:solidFill>
                  <a:schemeClr val="tx1"/>
                </a:solidFill>
              </a:rPr>
              <a:pPr eaLnBrk="1" hangingPunct="1">
                <a:defRPr/>
              </a:pPr>
              <a:t>10</a:t>
            </a:fld>
            <a:endParaRPr lang="en-US" sz="1200" b="0" dirty="0" smtClean="0">
              <a:solidFill>
                <a:schemeClr val="tx1"/>
              </a:solidFill>
            </a:endParaRPr>
          </a:p>
        </p:txBody>
      </p:sp>
      <p:sp>
        <p:nvSpPr>
          <p:cNvPr id="385027"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xfrm>
            <a:off x="876300" y="4419600"/>
            <a:ext cx="5140325" cy="4294187"/>
          </a:xfrm>
          <a:noFill/>
        </p:spPr>
        <p:txBody>
          <a:bodyPr lIns="92825" tIns="46413" rIns="92825" bIns="46413"/>
          <a:lstStyle/>
          <a:p>
            <a:pPr marL="114300" indent="-114300" eaLnBrk="1" hangingPunct="1"/>
            <a:r>
              <a:rPr lang="en-US" b="1" dirty="0">
                <a:latin typeface="Times New Roman" charset="0"/>
                <a:cs typeface="Times New Roman" charset="0"/>
              </a:rPr>
              <a:t>Instructor Notes</a:t>
            </a:r>
          </a:p>
          <a:p>
            <a:pPr marL="114300" indent="-114300" eaLnBrk="1" hangingPunct="1">
              <a:lnSpc>
                <a:spcPct val="80000"/>
              </a:lnSpc>
              <a:spcBef>
                <a:spcPct val="50000"/>
              </a:spcBef>
              <a:buSzPct val="80000"/>
              <a:buFontTx/>
              <a:buChar char="•"/>
            </a:pPr>
            <a:r>
              <a:rPr lang="en-US" dirty="0">
                <a:latin typeface="Times New Roman" charset="0"/>
              </a:rPr>
              <a:t>You must encourage your </a:t>
            </a:r>
            <a:r>
              <a:rPr lang="en-US" dirty="0" smtClean="0">
                <a:latin typeface="Times New Roman" charset="0"/>
              </a:rPr>
              <a:t>staff to </a:t>
            </a:r>
            <a:r>
              <a:rPr lang="en-US" dirty="0">
                <a:latin typeface="Times New Roman" charset="0"/>
              </a:rPr>
              <a:t>report any health problems before they come to work. This includes newly hired staff who haven</a:t>
            </a:r>
            <a:r>
              <a:rPr lang="ja-JP" altLang="en-US" dirty="0">
                <a:latin typeface="Times New Roman" charset="0"/>
              </a:rPr>
              <a:t>’</a:t>
            </a:r>
            <a:r>
              <a:rPr lang="en-US" altLang="ja-JP" dirty="0">
                <a:latin typeface="Times New Roman" charset="0"/>
              </a:rPr>
              <a:t>t started working yet. </a:t>
            </a:r>
          </a:p>
          <a:p>
            <a:pPr marL="114300" indent="-114300" eaLnBrk="1" hangingPunct="1">
              <a:lnSpc>
                <a:spcPct val="80000"/>
              </a:lnSpc>
              <a:spcBef>
                <a:spcPct val="50000"/>
              </a:spcBef>
              <a:buSzPct val="80000"/>
              <a:buFontTx/>
              <a:buChar char="•"/>
            </a:pPr>
            <a:r>
              <a:rPr lang="en-US" dirty="0">
                <a:latin typeface="Times New Roman" charset="0"/>
              </a:rPr>
              <a:t>Staff should also let you know </a:t>
            </a:r>
            <a:r>
              <a:rPr lang="en-US" dirty="0" smtClean="0">
                <a:latin typeface="Times New Roman" charset="0"/>
              </a:rPr>
              <a:t>immediately</a:t>
            </a:r>
            <a:r>
              <a:rPr lang="en-US" baseline="0" dirty="0" smtClean="0">
                <a:latin typeface="Times New Roman" charset="0"/>
              </a:rPr>
              <a:t> </a:t>
            </a:r>
            <a:r>
              <a:rPr lang="en-US" dirty="0" smtClean="0">
                <a:latin typeface="Times New Roman" charset="0"/>
              </a:rPr>
              <a:t>if </a:t>
            </a:r>
            <a:r>
              <a:rPr lang="en-US" dirty="0">
                <a:latin typeface="Times New Roman" charset="0"/>
              </a:rPr>
              <a:t>they get sick while working. Your regulatory authority may ask you to prove you have made staff aware of this policy.</a:t>
            </a:r>
          </a:p>
          <a:p>
            <a:pPr marL="114300" indent="-114300" eaLnBrk="1" hangingPunct="1">
              <a:lnSpc>
                <a:spcPct val="80000"/>
              </a:lnSpc>
              <a:spcBef>
                <a:spcPct val="50000"/>
              </a:spcBef>
              <a:buSzPct val="80000"/>
              <a:buFontTx/>
              <a:buChar char="•"/>
            </a:pPr>
            <a:r>
              <a:rPr lang="en-US" dirty="0">
                <a:latin typeface="Times New Roman" charset="0"/>
              </a:rPr>
              <a:t>When food handlers are </a:t>
            </a:r>
            <a:r>
              <a:rPr lang="en-US" dirty="0" smtClean="0">
                <a:latin typeface="Times New Roman" charset="0"/>
              </a:rPr>
              <a:t>sick, </a:t>
            </a:r>
            <a:r>
              <a:rPr lang="en-US" dirty="0">
                <a:latin typeface="Times New Roman" charset="0"/>
              </a:rPr>
              <a:t>you may need to restrict them from working with or around food. Sometimes, you may need to exclude them from working in the operation.</a:t>
            </a:r>
          </a:p>
          <a:p>
            <a:pPr marL="114300" indent="-114300" eaLnBrk="1" hangingPunct="1">
              <a:lnSpc>
                <a:spcPct val="80000"/>
              </a:lnSpc>
              <a:spcBef>
                <a:spcPct val="50000"/>
              </a:spcBef>
              <a:buSzPct val="80000"/>
            </a:pPr>
            <a:endParaRPr lang="en-US" dirty="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5306CE4-5592-CD4A-8965-53B4CB9A0B75}" type="slidenum">
              <a:rPr lang="en-US" sz="1200" b="0" smtClean="0">
                <a:solidFill>
                  <a:schemeClr val="tx1"/>
                </a:solidFill>
              </a:rPr>
              <a:pPr eaLnBrk="1" hangingPunct="1">
                <a:defRPr/>
              </a:pPr>
              <a:t>11</a:t>
            </a:fld>
            <a:endParaRPr lang="en-US" sz="1200" b="0" dirty="0" smtClean="0">
              <a:solidFill>
                <a:schemeClr val="tx1"/>
              </a:solidFill>
            </a:endParaRPr>
          </a:p>
        </p:txBody>
      </p:sp>
      <p:sp>
        <p:nvSpPr>
          <p:cNvPr id="386051"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7FD6052-B3AD-F147-8D28-A1A56330E175}" type="slidenum">
              <a:rPr lang="en-US" sz="1200" b="0" smtClean="0">
                <a:solidFill>
                  <a:schemeClr val="tx1"/>
                </a:solidFill>
              </a:rPr>
              <a:pPr eaLnBrk="1" hangingPunct="1">
                <a:defRPr/>
              </a:pPr>
              <a:t>12</a:t>
            </a:fld>
            <a:endParaRPr lang="en-US" sz="1200" b="0" dirty="0" smtClean="0">
              <a:solidFill>
                <a:schemeClr val="tx1"/>
              </a:solidFill>
            </a:endParaRPr>
          </a:p>
        </p:txBody>
      </p:sp>
      <p:sp>
        <p:nvSpPr>
          <p:cNvPr id="387075" name="Rectangle 2"/>
          <p:cNvSpPr>
            <a:spLocks noGrp="1" noRot="1" noChangeAspect="1" noChangeArrowheads="1" noTextEdit="1"/>
          </p:cNvSpPr>
          <p:nvPr>
            <p:ph type="sldImg"/>
          </p:nvPr>
        </p:nvSpPr>
        <p:spPr>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C9A24DD-46E6-F04D-8398-F7D5861495D1}" type="slidenum">
              <a:rPr lang="en-US" sz="1200" b="0" smtClean="0">
                <a:solidFill>
                  <a:schemeClr val="tx1"/>
                </a:solidFill>
              </a:rPr>
              <a:pPr eaLnBrk="1" hangingPunct="1">
                <a:defRPr/>
              </a:pPr>
              <a:t>13</a:t>
            </a:fld>
            <a:endParaRPr lang="en-US" sz="1200" b="0" dirty="0" smtClean="0">
              <a:solidFill>
                <a:schemeClr val="tx1"/>
              </a:solidFill>
            </a:endParaRPr>
          </a:p>
        </p:txBody>
      </p:sp>
      <p:sp>
        <p:nvSpPr>
          <p:cNvPr id="388099" name="Rectangle 2"/>
          <p:cNvSpPr>
            <a:spLocks noGrp="1" noRot="1" noChangeAspect="1" noChangeArrowheads="1" noTextEdit="1"/>
          </p:cNvSpPr>
          <p:nvPr>
            <p:ph type="sldImg"/>
          </p:nvPr>
        </p:nvSpPr>
        <p:spPr>
          <a:ln/>
        </p:spPr>
      </p:sp>
      <p:sp>
        <p:nvSpPr>
          <p:cNvPr id="388101" name="Notes Placeholder 1"/>
          <p:cNvSpPr>
            <a:spLocks noGrp="1"/>
          </p:cNvSpPr>
          <p:nvPr>
            <p:ph type="body" idx="1"/>
          </p:nvPr>
        </p:nvSpPr>
        <p:spPr>
          <a:xfrm>
            <a:off x="876300" y="4465637"/>
            <a:ext cx="5608638" cy="4183063"/>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a:buFontTx/>
              <a:buChar char="•"/>
              <a:defRPr/>
            </a:pPr>
            <a:r>
              <a:rPr lang="en-US" dirty="0">
                <a:latin typeface="Times New Roman" charset="0"/>
                <a:cs typeface="+mn-cs"/>
              </a:rPr>
              <a:t>Some </a:t>
            </a:r>
            <a:r>
              <a:rPr lang="en-US" dirty="0" smtClean="0">
                <a:latin typeface="Times New Roman" charset="0"/>
                <a:cs typeface="+mn-cs"/>
              </a:rPr>
              <a:t>food handlers </a:t>
            </a:r>
            <a:r>
              <a:rPr lang="en-US" dirty="0">
                <a:latin typeface="Times New Roman" charset="0"/>
                <a:cs typeface="+mn-cs"/>
              </a:rPr>
              <a:t>diagnosed with these foodborne illnesses may not experience the usual signs or their symptoms may be over. Work with the local regulatory authority to determine whether the </a:t>
            </a:r>
            <a:r>
              <a:rPr lang="en-US" dirty="0" smtClean="0">
                <a:latin typeface="Times New Roman" charset="0"/>
                <a:cs typeface="+mn-cs"/>
              </a:rPr>
              <a:t>food handler </a:t>
            </a:r>
            <a:r>
              <a:rPr lang="en-US" dirty="0">
                <a:latin typeface="Times New Roman" charset="0"/>
                <a:cs typeface="+mn-cs"/>
              </a:rPr>
              <a:t>must be excluded from the </a:t>
            </a:r>
            <a:r>
              <a:rPr lang="en-US" dirty="0" smtClean="0">
                <a:latin typeface="Times New Roman" charset="0"/>
                <a:cs typeface="+mn-cs"/>
              </a:rPr>
              <a:t>operation </a:t>
            </a:r>
            <a:r>
              <a:rPr lang="en-US" dirty="0">
                <a:latin typeface="Times New Roman" charset="0"/>
                <a:cs typeface="+mn-cs"/>
              </a:rPr>
              <a:t>or restricted from working with or around food, and when the exclusion or restriction can be removed.</a:t>
            </a:r>
          </a:p>
          <a:p>
            <a:pPr>
              <a:buFontTx/>
              <a:buChar char="•"/>
              <a:defRPr/>
            </a:pPr>
            <a:r>
              <a:rPr lang="en-US" dirty="0">
                <a:latin typeface="Times New Roman" charset="0"/>
                <a:cs typeface="+mn-cs"/>
              </a:rPr>
              <a:t>Remember these are only guidelines, working with your regulatory authority will help you determine the best course of action.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14</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19600"/>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a:defRPr/>
            </a:pPr>
            <a:r>
              <a:rPr lang="en-US" sz="1200" b="1" kern="1200" dirty="0" smtClean="0">
                <a:solidFill>
                  <a:schemeClr val="tx1"/>
                </a:solidFill>
                <a:latin typeface="Times New Roman" charset="0"/>
                <a:ea typeface="ＭＳ Ｐゴシック" charset="0"/>
                <a:cs typeface="ＭＳ Ｐゴシック" charset="0"/>
              </a:rPr>
              <a:t>Instructor Notes</a:t>
            </a:r>
          </a:p>
          <a:p>
            <a:pPr>
              <a:buFontTx/>
              <a:buChar char="•"/>
              <a:defRPr/>
            </a:pPr>
            <a:r>
              <a:rPr lang="en-US" sz="1200" kern="1200" dirty="0" smtClean="0">
                <a:solidFill>
                  <a:schemeClr val="tx1"/>
                </a:solidFill>
                <a:latin typeface="Times New Roman" charset="0"/>
                <a:ea typeface="ＭＳ Ｐゴシック" charset="0"/>
                <a:cs typeface="ＭＳ Ｐゴシック" charset="0"/>
              </a:rPr>
              <a:t>Use the next several slides to </a:t>
            </a:r>
            <a:r>
              <a:rPr lang="en-US" sz="1200" b="0" kern="1200" dirty="0" smtClean="0">
                <a:solidFill>
                  <a:schemeClr val="tx1"/>
                </a:solidFill>
                <a:effectLst/>
                <a:latin typeface="Times New Roman" pitchFamily="18" charset="0"/>
                <a:ea typeface="ＭＳ Ｐゴシック" charset="0"/>
                <a:cs typeface="ＭＳ Ｐゴシック" charset="0"/>
              </a:rPr>
              <a:t>review the content presented.</a:t>
            </a:r>
          </a:p>
          <a:p>
            <a:pPr marL="233363" marR="0" indent="-233363" algn="l" defTabSz="9144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latin typeface="Times New Roman" charset="0"/>
                <a:ea typeface="ＭＳ Ｐゴシック" charset="0"/>
                <a:cs typeface="ＭＳ Ｐゴシック" charset="0"/>
              </a:rPr>
              <a:t>To ensure</a:t>
            </a:r>
            <a:r>
              <a:rPr lang="en-US" sz="1200" kern="1200" baseline="0" dirty="0" smtClean="0">
                <a:solidFill>
                  <a:schemeClr val="tx1"/>
                </a:solidFill>
                <a:latin typeface="Times New Roman" charset="0"/>
                <a:ea typeface="ＭＳ Ｐゴシック" charset="0"/>
                <a:cs typeface="ＭＳ Ｐゴシック" charset="0"/>
              </a:rPr>
              <a:t> </a:t>
            </a:r>
            <a:r>
              <a:rPr lang="en-US" sz="1200" kern="1200" dirty="0" smtClean="0">
                <a:solidFill>
                  <a:schemeClr val="tx1"/>
                </a:solidFill>
                <a:latin typeface="Times New Roman" charset="0"/>
                <a:ea typeface="ＭＳ Ｐゴシック" charset="0"/>
                <a:cs typeface="ＭＳ Ｐゴシック" charset="0"/>
              </a:rPr>
              <a:t>that everyone in class participates, pass out index cards with the letters A</a:t>
            </a:r>
            <a:r>
              <a:rPr lang="en-US" sz="1200" kern="1200" baseline="0" dirty="0" smtClean="0">
                <a:solidFill>
                  <a:schemeClr val="tx1"/>
                </a:solidFill>
                <a:latin typeface="Times New Roman" charset="0"/>
                <a:ea typeface="ＭＳ Ｐゴシック" charset="0"/>
                <a:cs typeface="ＭＳ Ｐゴシック" charset="0"/>
              </a:rPr>
              <a:t> and</a:t>
            </a:r>
            <a:r>
              <a:rPr lang="en-US" sz="1200" kern="1200" dirty="0" smtClean="0">
                <a:solidFill>
                  <a:schemeClr val="tx1"/>
                </a:solidFill>
                <a:latin typeface="Times New Roman" charset="0"/>
                <a:ea typeface="ＭＳ Ｐゴシック" charset="0"/>
                <a:cs typeface="ＭＳ Ｐゴシック" charset="0"/>
              </a:rPr>
              <a:t> B</a:t>
            </a:r>
            <a:r>
              <a:rPr lang="en-US" sz="1200" kern="1200" baseline="0" dirty="0" smtClean="0">
                <a:solidFill>
                  <a:schemeClr val="tx1"/>
                </a:solidFill>
                <a:latin typeface="Times New Roman" charset="0"/>
                <a:ea typeface="ＭＳ Ｐゴシック" charset="0"/>
                <a:cs typeface="ＭＳ Ｐゴシック" charset="0"/>
              </a:rPr>
              <a:t> </a:t>
            </a:r>
            <a:r>
              <a:rPr lang="en-US" sz="1200" kern="1200" dirty="0" smtClean="0">
                <a:solidFill>
                  <a:schemeClr val="tx1"/>
                </a:solidFill>
                <a:latin typeface="Times New Roman" charset="0"/>
                <a:ea typeface="ＭＳ Ｐゴシック" charset="0"/>
                <a:cs typeface="ＭＳ Ｐゴシック" charset="0"/>
              </a:rPr>
              <a:t>on them. Have each student answer</a:t>
            </a:r>
            <a:r>
              <a:rPr lang="en-US" sz="1200" kern="1200" baseline="0" dirty="0" smtClean="0">
                <a:solidFill>
                  <a:schemeClr val="tx1"/>
                </a:solidFill>
                <a:latin typeface="Times New Roman" charset="0"/>
                <a:ea typeface="ＭＳ Ｐゴシック" charset="0"/>
                <a:cs typeface="ＭＳ Ｐゴシック" charset="0"/>
              </a:rPr>
              <a:t> each question by</a:t>
            </a:r>
            <a:r>
              <a:rPr lang="en-US" sz="1200" kern="1200" dirty="0" smtClean="0">
                <a:solidFill>
                  <a:schemeClr val="tx1"/>
                </a:solidFill>
                <a:latin typeface="Times New Roman" charset="0"/>
                <a:ea typeface="ＭＳ Ｐゴシック" charset="0"/>
                <a:cs typeface="ＭＳ Ｐゴシック" charset="0"/>
              </a:rPr>
              <a:t> holding up the correct letter.</a:t>
            </a:r>
          </a:p>
          <a:p>
            <a:pPr>
              <a:buFontTx/>
              <a:buChar char="•"/>
              <a:defRPr/>
            </a:pPr>
            <a:endParaRPr lang="en-US" b="0" dirty="0">
              <a:latin typeface="Times New Roman"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02E4F5-F760-4C39-B166-7919F8CCA501}" type="slidenum">
              <a:rPr lang="en-US"/>
              <a:pPr/>
              <a:t>15</a:t>
            </a:fld>
            <a:endParaRPr lang="en-US" dirty="0"/>
          </a:p>
        </p:txBody>
      </p:sp>
      <p:sp>
        <p:nvSpPr>
          <p:cNvPr id="2413570" name="Rectangle 2"/>
          <p:cNvSpPr>
            <a:spLocks noGrp="1" noRot="1" noChangeAspect="1" noChangeArrowheads="1" noTextEdit="1"/>
          </p:cNvSpPr>
          <p:nvPr>
            <p:ph type="sldImg"/>
          </p:nvPr>
        </p:nvSpPr>
        <p:spPr>
          <a:xfrm>
            <a:off x="1181100" y="696913"/>
            <a:ext cx="4648200" cy="3486150"/>
          </a:xfrm>
          <a:ln/>
        </p:spPr>
      </p:sp>
      <p:sp>
        <p:nvSpPr>
          <p:cNvPr id="2413571" name="Rectangle 3"/>
          <p:cNvSpPr>
            <a:spLocks noGrp="1" noChangeArrowheads="1"/>
          </p:cNvSpPr>
          <p:nvPr>
            <p:ph type="body" idx="1"/>
          </p:nvPr>
        </p:nvSpPr>
        <p:spPr>
          <a:xfrm>
            <a:off x="876300" y="4419600"/>
            <a:ext cx="5140325" cy="4183063"/>
          </a:xfrm>
        </p:spPr>
        <p:txBody>
          <a:bodyPr/>
          <a:lstStyle/>
          <a:p>
            <a:pPr marL="171450" indent="-171450"/>
            <a:r>
              <a:rPr lang="en-US" b="1" dirty="0" smtClean="0"/>
              <a:t>Instructor Notes:</a:t>
            </a:r>
          </a:p>
          <a:p>
            <a:pPr marL="171450" indent="-171450">
              <a:buFontTx/>
              <a:buChar char="•"/>
            </a:pPr>
            <a:r>
              <a:rPr lang="en-US" dirty="0" smtClean="0"/>
              <a:t>The</a:t>
            </a:r>
            <a:r>
              <a:rPr lang="en-US" baseline="0" dirty="0" smtClean="0"/>
              <a:t> whole handwashing process should take at least 20 seconds. Hands must be scrubbed with soap for 10 to 15 seconds. </a:t>
            </a:r>
            <a:endParaRPr lang="en-US" dirty="0" smtClean="0"/>
          </a:p>
          <a:p>
            <a:pPr marL="0" indent="0">
              <a:buFontTx/>
              <a:buNone/>
            </a:pPr>
            <a:endParaRPr lang="en-US" dirty="0"/>
          </a:p>
          <a:p>
            <a:pPr marL="171450" indent="-171450"/>
            <a:endParaRPr lang="en-US" dirty="0"/>
          </a:p>
          <a:p>
            <a:pPr marL="171450" indent="-171450">
              <a:buFontTx/>
              <a:buChar char="•"/>
            </a:pPr>
            <a:endParaRPr lang="en-US" dirty="0"/>
          </a:p>
          <a:p>
            <a:pPr marL="171450" indent="-171450"/>
            <a:endParaRPr lang="en-US" b="1"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69EBC-7BF2-4513-80E4-2B89E475F169}" type="slidenum">
              <a:rPr lang="en-US"/>
              <a:pPr/>
              <a:t>16</a:t>
            </a:fld>
            <a:endParaRPr lang="en-US" dirty="0"/>
          </a:p>
        </p:txBody>
      </p:sp>
      <p:sp>
        <p:nvSpPr>
          <p:cNvPr id="2423810" name="Rectangle 2"/>
          <p:cNvSpPr>
            <a:spLocks noGrp="1" noRot="1" noChangeAspect="1" noChangeArrowheads="1" noTextEdit="1"/>
          </p:cNvSpPr>
          <p:nvPr>
            <p:ph type="sldImg"/>
          </p:nvPr>
        </p:nvSpPr>
        <p:spPr>
          <a:xfrm>
            <a:off x="1181100" y="696913"/>
            <a:ext cx="4648200" cy="3486150"/>
          </a:xfrm>
          <a:ln/>
        </p:spPr>
      </p:sp>
      <p:sp>
        <p:nvSpPr>
          <p:cNvPr id="2423811" name="Rectangle 3"/>
          <p:cNvSpPr>
            <a:spLocks noGrp="1" noChangeArrowheads="1"/>
          </p:cNvSpPr>
          <p:nvPr>
            <p:ph type="body" idx="1"/>
          </p:nvPr>
        </p:nvSpPr>
        <p:spPr>
          <a:xfrm>
            <a:off x="876300" y="4419600"/>
            <a:ext cx="5140325" cy="4183063"/>
          </a:xfrm>
          <a:noFill/>
          <a:ln/>
        </p:spPr>
        <p:txBody>
          <a:bodyPr/>
          <a:lstStyle/>
          <a:p>
            <a:pPr marL="171450" indent="-171450"/>
            <a:r>
              <a:rPr lang="en-US" b="1" dirty="0" smtClean="0"/>
              <a:t>Instructor Notes:</a:t>
            </a:r>
          </a:p>
          <a:p>
            <a:pPr marL="171450" indent="-171450">
              <a:buFontTx/>
              <a:buChar char="•"/>
            </a:pPr>
            <a:r>
              <a:rPr lang="en-US" dirty="0" smtClean="0"/>
              <a:t>Hands must be washed after the following activities:</a:t>
            </a:r>
          </a:p>
          <a:p>
            <a:pPr marL="628650" lvl="1" indent="-171450">
              <a:buFontTx/>
              <a:buChar char="•"/>
            </a:pPr>
            <a:r>
              <a:rPr lang="en-US" dirty="0" smtClean="0"/>
              <a:t>Using the restroom</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dirty="0" smtClean="0"/>
              <a:t>Handling raw</a:t>
            </a:r>
            <a:r>
              <a:rPr lang="en-US" baseline="0" dirty="0" smtClean="0"/>
              <a:t> meat, poultry, and seafood (before and after)</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dirty="0" smtClean="0"/>
              <a:t>Touching the hair, face, or body</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dirty="0" smtClean="0"/>
              <a:t>Sneezing, coughing, or using a tissue</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dirty="0" smtClean="0"/>
              <a:t>Eating,</a:t>
            </a:r>
            <a:r>
              <a:rPr lang="en-US" baseline="0" dirty="0" smtClean="0"/>
              <a:t> drinking, smoking, or chewing gum or tobacco</a:t>
            </a:r>
            <a:endParaRPr lang="en-US" dirty="0" smtClean="0"/>
          </a:p>
          <a:p>
            <a:pPr marL="628650" lvl="1" indent="-171450">
              <a:buFontTx/>
              <a:buChar char="•"/>
            </a:pPr>
            <a:r>
              <a:rPr lang="en-US" dirty="0" smtClean="0"/>
              <a:t>Handling chemicals</a:t>
            </a:r>
            <a:r>
              <a:rPr lang="en-US" baseline="0" dirty="0" smtClean="0"/>
              <a:t> </a:t>
            </a:r>
            <a:r>
              <a:rPr lang="en-US" dirty="0" smtClean="0"/>
              <a:t>that might affect food safety</a:t>
            </a:r>
          </a:p>
          <a:p>
            <a:pPr marL="628650" lvl="1" indent="-171450">
              <a:buFontTx/>
              <a:buChar char="•"/>
            </a:pPr>
            <a:r>
              <a:rPr lang="en-US" dirty="0" smtClean="0"/>
              <a:t>Taking out</a:t>
            </a:r>
            <a:r>
              <a:rPr lang="en-US" baseline="0" dirty="0" smtClean="0"/>
              <a:t> garbage</a:t>
            </a:r>
            <a:endParaRPr lang="en-US" dirty="0" smtClean="0"/>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628650" lvl="1" indent="-171450">
              <a:buFontTx/>
              <a:buChar char="•"/>
            </a:pPr>
            <a:endParaRPr lang="en-US" baseline="0" dirty="0" smtClean="0"/>
          </a:p>
          <a:p>
            <a:pPr marL="628650" lvl="1" indent="-171450">
              <a:buFontTx/>
              <a:buChar char="•"/>
            </a:pPr>
            <a:endParaRPr lang="en-US" dirty="0" smtClean="0"/>
          </a:p>
          <a:p>
            <a:pPr marL="114300" indent="-114300"/>
            <a:endParaRPr lang="en-US" dirty="0"/>
          </a:p>
          <a:p>
            <a:pPr marL="114300" indent="-114300"/>
            <a:endParaRPr lang="en-US" dirty="0"/>
          </a:p>
          <a:p>
            <a:pPr marL="114300" indent="-114300"/>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69EBC-7BF2-4513-80E4-2B89E475F169}" type="slidenum">
              <a:rPr lang="en-US"/>
              <a:pPr/>
              <a:t>17</a:t>
            </a:fld>
            <a:endParaRPr lang="en-US" dirty="0"/>
          </a:p>
        </p:txBody>
      </p:sp>
      <p:sp>
        <p:nvSpPr>
          <p:cNvPr id="2423810" name="Rectangle 2"/>
          <p:cNvSpPr>
            <a:spLocks noGrp="1" noRot="1" noChangeAspect="1" noChangeArrowheads="1" noTextEdit="1"/>
          </p:cNvSpPr>
          <p:nvPr>
            <p:ph type="sldImg"/>
          </p:nvPr>
        </p:nvSpPr>
        <p:spPr>
          <a:xfrm>
            <a:off x="1181100" y="696913"/>
            <a:ext cx="4648200" cy="3486150"/>
          </a:xfrm>
          <a:ln/>
        </p:spPr>
      </p:sp>
      <p:sp>
        <p:nvSpPr>
          <p:cNvPr id="2423811" name="Rectangle 3"/>
          <p:cNvSpPr>
            <a:spLocks noGrp="1" noChangeArrowheads="1"/>
          </p:cNvSpPr>
          <p:nvPr>
            <p:ph type="body" idx="1"/>
          </p:nvPr>
        </p:nvSpPr>
        <p:spPr>
          <a:xfrm>
            <a:off x="876300" y="4419600"/>
            <a:ext cx="5140325" cy="4183063"/>
          </a:xfrm>
          <a:noFill/>
          <a:ln/>
        </p:spPr>
        <p:txBody>
          <a:bodyPr/>
          <a:lstStyle/>
          <a:p>
            <a:pPr marL="171450" indent="-171450"/>
            <a:r>
              <a:rPr lang="en-US" b="1" dirty="0" smtClean="0"/>
              <a:t>Instructor Notes:</a:t>
            </a:r>
          </a:p>
          <a:p>
            <a:pPr marL="171450" indent="-171450">
              <a:buFontTx/>
              <a:buChar char="•"/>
            </a:pPr>
            <a:r>
              <a:rPr lang="en-US" dirty="0" smtClean="0"/>
              <a:t>Hands must be washed after the following activities:</a:t>
            </a:r>
          </a:p>
          <a:p>
            <a:pPr marL="628650" lvl="1" indent="-171450">
              <a:buFontTx/>
              <a:buChar char="•"/>
            </a:pPr>
            <a:r>
              <a:rPr lang="en-US" dirty="0" smtClean="0"/>
              <a:t>Clearing tables or busing</a:t>
            </a:r>
            <a:r>
              <a:rPr lang="en-US" baseline="0" dirty="0" smtClean="0"/>
              <a:t> dirty dishes</a:t>
            </a:r>
            <a:endParaRPr lang="en-US" dirty="0" smtClean="0"/>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dirty="0" smtClean="0"/>
              <a:t>Touching clothing</a:t>
            </a:r>
            <a:r>
              <a:rPr lang="en-US" baseline="0" dirty="0" smtClean="0"/>
              <a:t> or aprons</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dirty="0" smtClean="0"/>
              <a:t>Handling money</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dirty="0" smtClean="0"/>
              <a:t>Leaving and returning to kitchen/prep area</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dirty="0" smtClean="0"/>
              <a:t>Handling service animals or aquatic</a:t>
            </a:r>
            <a:r>
              <a:rPr lang="en-US" baseline="0" dirty="0" smtClean="0"/>
              <a:t> animals</a:t>
            </a:r>
            <a:endParaRPr lang="en-US" dirty="0" smtClean="0"/>
          </a:p>
          <a:p>
            <a:pPr marL="628650" lvl="1" indent="-171450">
              <a:buFontTx/>
              <a:buChar char="•"/>
            </a:pPr>
            <a:r>
              <a:rPr lang="en-US" dirty="0" smtClean="0"/>
              <a:t>Touching anything else that may contaminate hands, such as dirty equipment, work surfaces, or cloths</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628650" lvl="1" indent="-171450">
              <a:buFontTx/>
              <a:buChar char="•"/>
            </a:pPr>
            <a:endParaRPr lang="en-US" baseline="0" dirty="0" smtClean="0"/>
          </a:p>
          <a:p>
            <a:pPr marL="628650" lvl="1" indent="-171450">
              <a:buFontTx/>
              <a:buChar char="•"/>
            </a:pPr>
            <a:endParaRPr lang="en-US" dirty="0" smtClean="0"/>
          </a:p>
          <a:p>
            <a:pPr marL="114300" indent="-114300"/>
            <a:endParaRPr lang="en-US" dirty="0"/>
          </a:p>
          <a:p>
            <a:pPr marL="114300" indent="-114300"/>
            <a:endParaRPr lang="en-US" dirty="0"/>
          </a:p>
          <a:p>
            <a:pPr marL="114300" indent="-114300"/>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42E8E-F795-49FC-AFAD-D59042021120}" type="slidenum">
              <a:rPr lang="en-US"/>
              <a:pPr/>
              <a:t>18</a:t>
            </a:fld>
            <a:endParaRPr lang="en-US" dirty="0"/>
          </a:p>
        </p:txBody>
      </p:sp>
      <p:sp>
        <p:nvSpPr>
          <p:cNvPr id="2415618" name="Rectangle 2"/>
          <p:cNvSpPr>
            <a:spLocks noGrp="1" noRot="1" noChangeAspect="1" noChangeArrowheads="1" noTextEdit="1"/>
          </p:cNvSpPr>
          <p:nvPr>
            <p:ph type="sldImg"/>
          </p:nvPr>
        </p:nvSpPr>
        <p:spPr>
          <a:xfrm>
            <a:off x="1181100" y="696913"/>
            <a:ext cx="4648200" cy="3486150"/>
          </a:xfrm>
          <a:ln/>
        </p:spPr>
      </p:sp>
      <p:sp>
        <p:nvSpPr>
          <p:cNvPr id="2415619" name="Rectangle 3"/>
          <p:cNvSpPr>
            <a:spLocks noGrp="1" noChangeArrowheads="1"/>
          </p:cNvSpPr>
          <p:nvPr>
            <p:ph type="body" idx="1"/>
          </p:nvPr>
        </p:nvSpPr>
        <p:spPr>
          <a:xfrm>
            <a:off x="876300" y="4419600"/>
            <a:ext cx="5140325" cy="4183063"/>
          </a:xfrm>
        </p:spPr>
        <p:txBody>
          <a:bodyPr/>
          <a:lstStyle/>
          <a:p>
            <a:pPr marL="171450" indent="-171450"/>
            <a:r>
              <a:rPr lang="en-US" b="1" dirty="0"/>
              <a:t>Instructor Notes:</a:t>
            </a:r>
          </a:p>
          <a:p>
            <a:pPr marL="171450" indent="-171450">
              <a:buFontTx/>
              <a:buChar char="•"/>
            </a:pPr>
            <a:r>
              <a:rPr lang="en-US" dirty="0" smtClean="0"/>
              <a:t>The food handler is wearing false nails and nail polish. She</a:t>
            </a:r>
            <a:r>
              <a:rPr lang="en-US" baseline="0" dirty="0" smtClean="0"/>
              <a:t> also is not wearing gloves, which she must do when handling ready-to-eat food. </a:t>
            </a:r>
            <a:endParaRPr lang="en-US" dirty="0"/>
          </a:p>
          <a:p>
            <a:pPr marL="171450" indent="-171450"/>
            <a:endParaRPr lang="en-US" dirty="0"/>
          </a:p>
          <a:p>
            <a:pPr marL="171450" indent="-171450">
              <a:buFontTx/>
              <a:buChar char="•"/>
            </a:pPr>
            <a:endParaRPr lang="en-US" dirty="0"/>
          </a:p>
          <a:p>
            <a:pPr marL="171450" indent="-171450"/>
            <a:endParaRPr lang="en-US" b="1"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93BAC4-726D-4032-B81F-5916BF4C3F32}" type="slidenum">
              <a:rPr lang="en-US"/>
              <a:pPr/>
              <a:t>19</a:t>
            </a:fld>
            <a:endParaRPr lang="en-US" dirty="0"/>
          </a:p>
        </p:txBody>
      </p:sp>
      <p:sp>
        <p:nvSpPr>
          <p:cNvPr id="2419714" name="Rectangle 2"/>
          <p:cNvSpPr>
            <a:spLocks noGrp="1" noRot="1" noChangeAspect="1" noChangeArrowheads="1" noTextEdit="1"/>
          </p:cNvSpPr>
          <p:nvPr>
            <p:ph type="sldImg"/>
          </p:nvPr>
        </p:nvSpPr>
        <p:spPr>
          <a:xfrm>
            <a:off x="1181100" y="696913"/>
            <a:ext cx="4648200" cy="3486150"/>
          </a:xfrm>
          <a:ln/>
        </p:spPr>
      </p:sp>
      <p:sp>
        <p:nvSpPr>
          <p:cNvPr id="2419715" name="Rectangle 3"/>
          <p:cNvSpPr>
            <a:spLocks noGrp="1" noChangeArrowheads="1"/>
          </p:cNvSpPr>
          <p:nvPr>
            <p:ph type="body" idx="1"/>
          </p:nvPr>
        </p:nvSpPr>
        <p:spPr>
          <a:xfrm>
            <a:off x="876300" y="4419600"/>
            <a:ext cx="5140325" cy="4183063"/>
          </a:xfrm>
        </p:spPr>
        <p:txBody>
          <a:bodyPr/>
          <a:lstStyle/>
          <a:p>
            <a:pPr marL="171450" indent="-171450"/>
            <a:r>
              <a:rPr lang="en-US" b="1" dirty="0"/>
              <a:t>Instructor Notes:</a:t>
            </a:r>
          </a:p>
          <a:p>
            <a:pPr marL="171450" indent="-171450">
              <a:buFontTx/>
              <a:buChar char="•"/>
            </a:pPr>
            <a:r>
              <a:rPr lang="en-US" dirty="0" smtClean="0"/>
              <a:t>The</a:t>
            </a:r>
            <a:r>
              <a:rPr lang="en-US" baseline="0" dirty="0" smtClean="0"/>
              <a:t> bandage on the finger must be covered with a finger cot or glove. The food handler should not be resting his thumb on top of the bowl either.  </a:t>
            </a:r>
            <a:endParaRPr lang="en-US" dirty="0"/>
          </a:p>
          <a:p>
            <a:pPr marL="171450" indent="-171450"/>
            <a:endParaRPr lang="en-US" dirty="0"/>
          </a:p>
          <a:p>
            <a:pPr marL="171450" indent="-171450">
              <a:buFontTx/>
              <a:buChar char="•"/>
            </a:pPr>
            <a:endParaRPr lang="en-US" dirty="0"/>
          </a:p>
          <a:p>
            <a:pPr marL="171450" indent="-171450"/>
            <a:endParaRPr lang="en-US"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2</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876300" y="4419600"/>
            <a:ext cx="5608638" cy="4183063"/>
          </a:xfrm>
        </p:spPr>
        <p:txBody>
          <a:bodyPr/>
          <a:lstStyle/>
          <a:p>
            <a:pPr marL="114300" indent="-114300" eaLnBrk="1" hangingPunct="1">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4300" indent="-114300" eaLnBrk="1" hangingPunct="1">
              <a:spcBef>
                <a:spcPct val="50000"/>
              </a:spcBef>
              <a:buSzPct val="80000"/>
              <a:buFontTx/>
              <a:buChar char="•"/>
              <a:defRPr/>
            </a:pPr>
            <a:r>
              <a:rPr lang="en-US" sz="1200" kern="1200" dirty="0" smtClean="0">
                <a:solidFill>
                  <a:schemeClr val="tx1"/>
                </a:solidFill>
                <a:latin typeface="Times New Roman" charset="0"/>
                <a:ea typeface="ＭＳ Ｐゴシック" charset="0"/>
                <a:cs typeface="ＭＳ Ｐゴシック" charset="0"/>
              </a:rPr>
              <a:t>Play the </a:t>
            </a:r>
            <a:r>
              <a:rPr lang="en-US" sz="1200" i="1" kern="1200" dirty="0" smtClean="0">
                <a:solidFill>
                  <a:schemeClr val="tx1"/>
                </a:solidFill>
                <a:latin typeface="Times New Roman" charset="0"/>
                <a:ea typeface="ＭＳ Ｐゴシック" charset="0"/>
                <a:cs typeface="ＭＳ Ｐゴシック" charset="0"/>
              </a:rPr>
              <a:t>Personal Hygiene </a:t>
            </a:r>
            <a:r>
              <a:rPr lang="en-US" sz="1200" kern="1200" dirty="0" smtClean="0">
                <a:solidFill>
                  <a:schemeClr val="tx1"/>
                </a:solidFill>
                <a:latin typeface="Times New Roman" charset="0"/>
                <a:ea typeface="ＭＳ Ｐゴシック" charset="0"/>
                <a:cs typeface="ＭＳ Ｐゴシック" charset="0"/>
              </a:rPr>
              <a:t>DVD. </a:t>
            </a:r>
            <a:endParaRPr lang="en-US" sz="1200" kern="1200" baseline="0" dirty="0" smtClean="0">
              <a:solidFill>
                <a:schemeClr val="tx1"/>
              </a:solidFill>
              <a:latin typeface="Times New Roman" charset="0"/>
              <a:ea typeface="ＭＳ Ｐゴシック" charset="0"/>
              <a:cs typeface="ＭＳ Ｐゴシック" charset="0"/>
            </a:endParaRPr>
          </a:p>
          <a:p>
            <a:pPr marL="628650" lvl="1" indent="-171450" eaLnBrk="1" hangingPunct="1">
              <a:spcBef>
                <a:spcPct val="50000"/>
              </a:spcBef>
              <a:buSzPct val="80000"/>
              <a:buFont typeface="Arial" pitchFamily="34" charset="0"/>
              <a:buChar char="•"/>
              <a:defRPr/>
            </a:pPr>
            <a:endParaRPr lang="en-US" sz="1200" kern="1200" dirty="0" smtClean="0">
              <a:solidFill>
                <a:schemeClr val="tx1"/>
              </a:solidFill>
              <a:latin typeface="Times New Roman" charset="0"/>
              <a:ea typeface="ＭＳ Ｐゴシック" charset="0"/>
              <a:cs typeface="ＭＳ Ｐゴシック" charset="0"/>
            </a:endParaRP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083D47-790C-40A3-A247-B022F45DE585}" type="slidenum">
              <a:rPr lang="en-US"/>
              <a:pPr/>
              <a:t>20</a:t>
            </a:fld>
            <a:endParaRPr lang="en-US" dirty="0"/>
          </a:p>
        </p:txBody>
      </p:sp>
      <p:sp>
        <p:nvSpPr>
          <p:cNvPr id="2429954" name="Rectangle 2"/>
          <p:cNvSpPr>
            <a:spLocks noGrp="1" noRot="1" noChangeAspect="1" noChangeArrowheads="1" noTextEdit="1"/>
          </p:cNvSpPr>
          <p:nvPr>
            <p:ph type="sldImg"/>
          </p:nvPr>
        </p:nvSpPr>
        <p:spPr>
          <a:xfrm>
            <a:off x="1181100" y="696913"/>
            <a:ext cx="4648200" cy="3486150"/>
          </a:xfrm>
          <a:ln/>
        </p:spPr>
      </p:sp>
      <p:sp>
        <p:nvSpPr>
          <p:cNvPr id="2429955" name="Rectangle 3"/>
          <p:cNvSpPr>
            <a:spLocks noGrp="1" noChangeArrowheads="1"/>
          </p:cNvSpPr>
          <p:nvPr>
            <p:ph type="body" idx="1"/>
          </p:nvPr>
        </p:nvSpPr>
        <p:spPr>
          <a:xfrm>
            <a:off x="876300" y="4419600"/>
            <a:ext cx="5140325" cy="4183063"/>
          </a:xfrm>
        </p:spPr>
        <p:txBody>
          <a:bodyPr/>
          <a:lstStyle/>
          <a:p>
            <a:pPr marL="171450" indent="-171450"/>
            <a:r>
              <a:rPr lang="en-US" b="1" dirty="0"/>
              <a:t>Instructor Notes:</a:t>
            </a:r>
          </a:p>
          <a:p>
            <a:pPr marL="171450" indent="-171450">
              <a:buFontTx/>
              <a:buChar char="•"/>
            </a:pPr>
            <a:r>
              <a:rPr lang="en-US" dirty="0" smtClean="0"/>
              <a:t>The food handler should not be wearing jewelry on her hands or arms. The only exception would be a plain metal band ring. The food handler should also not be wearing nail polish.</a:t>
            </a:r>
            <a:endParaRPr lang="en-US" dirty="0"/>
          </a:p>
          <a:p>
            <a:pPr marL="171450" indent="-171450"/>
            <a:endParaRPr lang="en-US" dirty="0"/>
          </a:p>
          <a:p>
            <a:pPr marL="171450" indent="-171450">
              <a:buFontTx/>
              <a:buChar char="•"/>
            </a:pPr>
            <a:endParaRPr lang="en-US" dirty="0"/>
          </a:p>
          <a:p>
            <a:pPr marL="171450" indent="-171450"/>
            <a:endParaRPr lang="en-US" b="1"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21</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Yes. A glove change is required after handling raw meat and before handling the ready-to-eat hamburger. A glove change is always required before beginning a different task.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22</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Yes. A glove change is required after handling raw chicken and before handling the ready-to-eat onions. A glove change is always required before beginning a different task.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Restricted. A glove change is required after handling raw meat and before handling the ready-to-eat hamburger. A glove change is always required before beginning a different task.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Excluded. Any food handler that is vomiting, has diarrhea, or has had jaundice for less than seven days must be excluded from the operation.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A92990-BC15-4156-A6AD-117AC6A2967B}" type="slidenum">
              <a:rPr lang="en-US"/>
              <a:pPr/>
              <a:t>25</a:t>
            </a:fld>
            <a:endParaRPr lang="en-US" dirty="0"/>
          </a:p>
        </p:txBody>
      </p:sp>
      <p:sp>
        <p:nvSpPr>
          <p:cNvPr id="2274306" name="Rectangle 2"/>
          <p:cNvSpPr>
            <a:spLocks noGrp="1" noRot="1" noChangeAspect="1" noChangeArrowheads="1" noTextEdit="1"/>
          </p:cNvSpPr>
          <p:nvPr>
            <p:ph type="sldImg"/>
          </p:nvPr>
        </p:nvSpPr>
        <p:spPr>
          <a:ln/>
        </p:spPr>
      </p:sp>
      <p:sp>
        <p:nvSpPr>
          <p:cNvPr id="2274307" name="Rectangle 3"/>
          <p:cNvSpPr>
            <a:spLocks noGrp="1" noChangeArrowheads="1"/>
          </p:cNvSpPr>
          <p:nvPr>
            <p:ph type="body" idx="1"/>
          </p:nvPr>
        </p:nvSpPr>
        <p:spPr>
          <a:xfrm>
            <a:off x="876300" y="4419600"/>
            <a:ext cx="5608638" cy="4183063"/>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Food handlers 1, 2, 3, 5, and 6 should all be wearing single-use gloves since they are handling ready-to-eat food. </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Food handler#1 is drinking from an open can of soda. He also has an unrestrained beard, and is scratching a sore on his arm.</a:t>
            </a:r>
          </a:p>
          <a:p>
            <a:pPr marL="114300" indent="-114300" eaLnBrk="1" hangingPunct="1">
              <a:buFontTx/>
              <a:buChar char="•"/>
            </a:pPr>
            <a:r>
              <a:rPr lang="en-US" sz="1200" b="0" i="0" u="none" strike="noStrike" kern="1200" baseline="0" dirty="0" smtClean="0">
                <a:solidFill>
                  <a:schemeClr val="tx1"/>
                </a:solidFill>
                <a:latin typeface="Times New Roman" pitchFamily="18" charset="0"/>
              </a:rPr>
              <a:t>Food handler#2 is sneezing directly onto the food he is prepping.</a:t>
            </a:r>
          </a:p>
          <a:p>
            <a:pPr marL="114300" indent="-114300" eaLnBrk="1" hangingPunct="1">
              <a:buFontTx/>
              <a:buChar char="•"/>
            </a:pPr>
            <a:r>
              <a:rPr lang="en-US" sz="1200" b="0" i="0" u="none" strike="noStrike" kern="1200" baseline="0" dirty="0" smtClean="0">
                <a:solidFill>
                  <a:schemeClr val="tx1"/>
                </a:solidFill>
                <a:latin typeface="Times New Roman" pitchFamily="18" charset="0"/>
              </a:rPr>
              <a:t>Food handler#3 is eating while prepping food</a:t>
            </a:r>
          </a:p>
          <a:p>
            <a:pPr marL="114300" indent="-114300" eaLnBrk="1" hangingPunct="1">
              <a:buFontTx/>
              <a:buChar char="•"/>
            </a:pPr>
            <a:r>
              <a:rPr lang="en-US" sz="1200" b="0" i="0" u="none" strike="noStrike" kern="1200" baseline="0" dirty="0" smtClean="0">
                <a:solidFill>
                  <a:schemeClr val="tx1"/>
                </a:solidFill>
                <a:latin typeface="Times New Roman" pitchFamily="18" charset="0"/>
              </a:rPr>
              <a:t>Food handler#4 is wiping his gloved hands onto his apron. He also appears to be going to help food handler#1. If he does not wash his hands and change his gloves first, he may contaminate the ready-to-eat produce. </a:t>
            </a:r>
          </a:p>
          <a:p>
            <a:pPr marL="114300" indent="-114300" eaLnBrk="1" hangingPunct="1">
              <a:buFontTx/>
              <a:buChar char="•"/>
            </a:pPr>
            <a:r>
              <a:rPr lang="en-US" sz="1200" b="0" i="0" u="none" strike="noStrike" kern="1200" baseline="0" dirty="0" smtClean="0">
                <a:solidFill>
                  <a:schemeClr val="tx1"/>
                </a:solidFill>
                <a:latin typeface="Times New Roman" pitchFamily="18" charset="0"/>
              </a:rPr>
              <a:t>Food handler#5 appears to be working while sick. He clearly has a stomachache and may have diarrhea. If so, he should not be working in the operation. </a:t>
            </a:r>
          </a:p>
          <a:p>
            <a:pPr marL="114300" indent="-114300" eaLnBrk="1" hangingPunct="1">
              <a:buFontTx/>
              <a:buChar char="•"/>
            </a:pPr>
            <a:r>
              <a:rPr lang="en-US" sz="1200" b="0" i="0" u="none" strike="noStrike" kern="1200" baseline="0" dirty="0" smtClean="0">
                <a:solidFill>
                  <a:schemeClr val="tx1"/>
                </a:solidFill>
                <a:latin typeface="Times New Roman" pitchFamily="18" charset="0"/>
              </a:rPr>
              <a:t>Food handler#6 is wearing false finger nails, nail polish, and jewelry on her hands and arms. Her hair is not correctly restrained and she is smoking in the operation.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3</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19600"/>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4300" indent="-114300" eaLnBrk="1" hangingPunct="1">
              <a:spcBef>
                <a:spcPct val="50000"/>
              </a:spcBef>
              <a:buSzPct val="80000"/>
              <a:buFontTx/>
              <a:buChar char="•"/>
              <a:defRPr/>
            </a:pPr>
            <a:r>
              <a:rPr lang="en-US" sz="1200" b="0" kern="1200" dirty="0" smtClean="0">
                <a:solidFill>
                  <a:schemeClr val="tx1"/>
                </a:solidFill>
                <a:effectLst/>
                <a:latin typeface="Times New Roman" pitchFamily="18" charset="0"/>
                <a:ea typeface="ＭＳ Ｐゴシック" charset="0"/>
                <a:cs typeface="ＭＳ Ｐゴシック" charset="0"/>
              </a:rPr>
              <a:t>The slides in this section should be used to teach the additional content not included in the DVD.</a:t>
            </a:r>
          </a:p>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E322134-47F8-A041-B812-4187AFC2D2B1}" type="slidenum">
              <a:rPr lang="en-US" sz="1200" b="0" smtClean="0">
                <a:solidFill>
                  <a:schemeClr val="tx1"/>
                </a:solidFill>
              </a:rPr>
              <a:pPr eaLnBrk="1" hangingPunct="1">
                <a:defRPr/>
              </a:pPr>
              <a:t>4</a:t>
            </a:fld>
            <a:endParaRPr lang="en-US" sz="1200" b="0" dirty="0" smtClean="0">
              <a:solidFill>
                <a:schemeClr val="tx1"/>
              </a:solidFill>
            </a:endParaRPr>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4593" tIns="47297" rIns="94593" bIns="47297"/>
          <a:lstStyle/>
          <a:p>
            <a:pPr marL="114300" indent="-114300" eaLnBrk="1" hangingPunct="1">
              <a:defRPr/>
            </a:pPr>
            <a:r>
              <a:rPr lang="en-US" b="1" dirty="0">
                <a:latin typeface="Times New Roman" charset="0"/>
                <a:cs typeface="+mn-cs"/>
              </a:rPr>
              <a:t>Instructor Notes </a:t>
            </a:r>
          </a:p>
          <a:p>
            <a:pPr marL="114300" indent="-114300" eaLnBrk="1" hangingPunct="1">
              <a:buFontTx/>
              <a:buChar char="•"/>
              <a:defRPr/>
            </a:pPr>
            <a:r>
              <a:rPr lang="en-US" dirty="0">
                <a:latin typeface="Times New Roman" charset="0"/>
                <a:cs typeface="+mn-cs"/>
              </a:rPr>
              <a:t>With some illnesses, a person may infect others before showing any symptoms. For example, a person could spread hepatitis A for weeks before having any symptoms. </a:t>
            </a:r>
          </a:p>
          <a:p>
            <a:pPr marL="114300" indent="-114300" eaLnBrk="1" hangingPunct="1">
              <a:buFontTx/>
              <a:buChar char="•"/>
              <a:defRPr/>
            </a:pPr>
            <a:r>
              <a:rPr lang="en-US" dirty="0">
                <a:latin typeface="Times New Roman" charset="0"/>
                <a:cs typeface="+mn-cs"/>
              </a:rPr>
              <a:t>With other illnesses, a person may infect others for days or even months after symptoms are gone. Norovirus can be spread for days after symptoms have ended. </a:t>
            </a:r>
          </a:p>
          <a:p>
            <a:pPr marL="114300" indent="-114300" eaLnBrk="1" hangingPunct="1">
              <a:buFontTx/>
              <a:buChar char="•"/>
              <a:defRPr/>
            </a:pPr>
            <a:r>
              <a:rPr lang="en-US" dirty="0">
                <a:latin typeface="Times New Roman" charset="0"/>
                <a:cs typeface="+mn-cs"/>
              </a:rPr>
              <a:t>Some people carry pathogens and infect others without ever getting sick themselves. These people are called carriers. The bacteria </a:t>
            </a:r>
            <a:r>
              <a:rPr lang="en-US" i="1" dirty="0">
                <a:latin typeface="Times New Roman" charset="0"/>
                <a:cs typeface="+mn-cs"/>
              </a:rPr>
              <a:t>Staphylococcus aureus </a:t>
            </a:r>
            <a:r>
              <a:rPr lang="en-US" dirty="0">
                <a:latin typeface="Times New Roman" charset="0"/>
                <a:cs typeface="+mn-cs"/>
              </a:rPr>
              <a:t>is carried in the nose of 30 to 50 percent of healthy adults. About 20 to 35 percent of healthy adults carry it on their skin. Food handlers transfer this type of bacteria to food when they touch the infected areas of their bodies and then touch food without washing their hands.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5374778-FC77-2D4B-9500-8B5ADF2FC4B5}" type="slidenum">
              <a:rPr lang="en-US" sz="1200" b="0" smtClean="0">
                <a:solidFill>
                  <a:schemeClr val="tx1"/>
                </a:solidFill>
              </a:rPr>
              <a:pPr eaLnBrk="1" hangingPunct="1">
                <a:defRPr/>
              </a:pPr>
              <a:t>5</a:t>
            </a:fld>
            <a:endParaRPr lang="en-US" sz="1200" b="0" dirty="0" smtClean="0">
              <a:solidFill>
                <a:schemeClr val="tx1"/>
              </a:solidFill>
            </a:endParaRPr>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4593" tIns="47297" rIns="94593" bIns="47297"/>
          <a:lstStyle/>
          <a:p>
            <a:pPr marL="114300" indent="-114300" eaLnBrk="1" hangingPunct="1">
              <a:defRPr/>
            </a:pPr>
            <a:r>
              <a:rPr lang="en-US" b="1" dirty="0">
                <a:latin typeface="Times New Roman" charset="0"/>
                <a:cs typeface="+mn-cs"/>
              </a:rPr>
              <a:t>Instructor Notes </a:t>
            </a:r>
          </a:p>
          <a:p>
            <a:pPr marL="114300" indent="-114300" eaLnBrk="1" hangingPunct="1">
              <a:buFontTx/>
              <a:buChar char="•"/>
              <a:defRPr/>
            </a:pPr>
            <a:r>
              <a:rPr lang="en-US" dirty="0">
                <a:latin typeface="Times New Roman" charset="0"/>
                <a:cs typeface="+mn-cs"/>
              </a:rPr>
              <a:t>Don</a:t>
            </a:r>
            <a:r>
              <a:rPr lang="ja-JP" altLang="en-US">
                <a:latin typeface="Times New Roman" charset="0"/>
                <a:cs typeface="+mn-cs"/>
              </a:rPr>
              <a:t>’</a:t>
            </a:r>
            <a:r>
              <a:rPr lang="en-US" dirty="0">
                <a:latin typeface="Times New Roman" charset="0"/>
                <a:cs typeface="+mn-cs"/>
              </a:rPr>
              <a:t>t underestimate your role in a personal hygiene program. You have many responsibilities to help make the program work. Some of these are highlighted in the slide.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E34785F-D588-474D-B86B-56C438C138A1}" type="slidenum">
              <a:rPr lang="en-US" sz="1200" b="0" smtClean="0">
                <a:solidFill>
                  <a:schemeClr val="tx1"/>
                </a:solidFill>
              </a:rPr>
              <a:pPr eaLnBrk="1" hangingPunct="1">
                <a:defRPr/>
              </a:pPr>
              <a:t>6</a:t>
            </a:fld>
            <a:endParaRPr lang="en-US" sz="1200" b="0" dirty="0" smtClean="0">
              <a:solidFill>
                <a:schemeClr val="tx1"/>
              </a:solidFill>
            </a:endParaRPr>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endParaRPr lang="en-US" dirty="0">
              <a:latin typeface="Times New Roman" charset="0"/>
              <a:cs typeface="+mn-cs"/>
            </a:endParaRPr>
          </a:p>
          <a:p>
            <a:pPr marL="114300" indent="-114300" eaLnBrk="1" hangingPunct="1">
              <a:buFontTx/>
              <a:buChar char="•"/>
              <a:defRPr/>
            </a:pPr>
            <a:endParaRPr lang="en-US" dirty="0">
              <a:latin typeface="Times New Roman" charset="0"/>
              <a:cs typeface="+mn-cs"/>
            </a:endParaRPr>
          </a:p>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9853588-ADA4-E544-935E-7D5DBECF8FC0}" type="slidenum">
              <a:rPr lang="en-US" sz="1200" b="0" smtClean="0">
                <a:solidFill>
                  <a:schemeClr val="tx1"/>
                </a:solidFill>
              </a:rPr>
              <a:pPr eaLnBrk="1" hangingPunct="1">
                <a:defRPr/>
              </a:pPr>
              <a:t>7</a:t>
            </a:fld>
            <a:endParaRPr lang="en-US" sz="1200" b="0" dirty="0" smtClean="0">
              <a:solidFill>
                <a:schemeClr val="tx1"/>
              </a:solidFill>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xfrm>
            <a:off x="876300" y="4419600"/>
            <a:ext cx="5254625" cy="43703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Single-use gloves can help keep food safe by creating a barrier between hands and food. Gloves should be worn when handling ready-to-eat food. The exceptions include when washing produce, or when handling ready-to-eat ingredients for a dish that will be cooked to the correct internal temperature.</a:t>
            </a:r>
          </a:p>
          <a:p>
            <a:pPr marL="114300" indent="-114300" eaLnBrk="1" hangingPunct="1">
              <a:buFontTx/>
              <a:buChar char="•"/>
              <a:defRPr/>
            </a:pPr>
            <a:r>
              <a:rPr lang="en-US" dirty="0">
                <a:latin typeface="Times New Roman" charset="0"/>
                <a:cs typeface="+mn-cs"/>
              </a:rPr>
              <a:t>Hands must be washed before putting on gloves and when changing to a new pair.</a:t>
            </a:r>
          </a:p>
          <a:p>
            <a:pPr marL="114300" indent="-114300" eaLnBrk="1" hangingPunct="1">
              <a:buFontTx/>
              <a:buChar char="•"/>
              <a:defRPr/>
            </a:pPr>
            <a:r>
              <a:rPr lang="en-US" dirty="0">
                <a:latin typeface="Times New Roman" charset="0"/>
                <a:cs typeface="+mn-cs"/>
              </a:rPr>
              <a:t>Make sure you provide different glove sizes. Gloves that are too big will not stay on. Those that are too small will tear or rip easily.</a:t>
            </a:r>
          </a:p>
          <a:p>
            <a:pPr marL="114300" indent="-114300" eaLnBrk="1" hangingPunct="1">
              <a:buFontTx/>
              <a:buChar char="•"/>
              <a:defRPr/>
            </a:pPr>
            <a:r>
              <a:rPr lang="en-US" dirty="0">
                <a:latin typeface="Times New Roman" charset="0"/>
                <a:cs typeface="+mn-cs"/>
              </a:rPr>
              <a:t>Some </a:t>
            </a:r>
            <a:r>
              <a:rPr lang="en-US" dirty="0" smtClean="0">
                <a:latin typeface="Times New Roman" charset="0"/>
                <a:cs typeface="+mn-cs"/>
              </a:rPr>
              <a:t>food handlers </a:t>
            </a:r>
            <a:r>
              <a:rPr lang="en-US" dirty="0">
                <a:latin typeface="Times New Roman" charset="0"/>
                <a:cs typeface="+mn-cs"/>
              </a:rPr>
              <a:t>and customers may be sensitive to latex. Consider providing gloves made from other materials.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907CB95-8774-AC43-BBE5-21F42C166A74}" type="slidenum">
              <a:rPr lang="en-US" sz="1200" b="0" smtClean="0">
                <a:solidFill>
                  <a:schemeClr val="tx1"/>
                </a:solidFill>
              </a:rPr>
              <a:pPr eaLnBrk="1" hangingPunct="1">
                <a:defRPr/>
              </a:pPr>
              <a:t>8</a:t>
            </a:fld>
            <a:endParaRPr lang="en-US" sz="1200" b="0" dirty="0" smtClean="0">
              <a:solidFill>
                <a:schemeClr val="tx1"/>
              </a:solidFill>
            </a:endParaRPr>
          </a:p>
        </p:txBody>
      </p:sp>
      <p:sp>
        <p:nvSpPr>
          <p:cNvPr id="379907"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876300" y="4419600"/>
            <a:ext cx="5254625" cy="4370387"/>
          </a:xfrm>
        </p:spPr>
        <p:txBody>
          <a:bodyPr/>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Avoid contaminating gloves when putting them 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8BE9168-65D5-BE46-B512-C622F03D53BE}" type="slidenum">
              <a:rPr lang="en-US" sz="1200" b="0" smtClean="0">
                <a:solidFill>
                  <a:schemeClr val="tx1"/>
                </a:solidFill>
              </a:rPr>
              <a:pPr eaLnBrk="1" hangingPunct="1">
                <a:defRPr/>
              </a:pPr>
              <a:t>9</a:t>
            </a:fld>
            <a:endParaRPr lang="en-US" sz="1200" b="0" dirty="0" smtClean="0">
              <a:solidFill>
                <a:schemeClr val="tx1"/>
              </a:solidFill>
            </a:endParaRPr>
          </a:p>
        </p:txBody>
      </p:sp>
      <p:sp>
        <p:nvSpPr>
          <p:cNvPr id="381955" name="Rectangle 2"/>
          <p:cNvSpPr>
            <a:spLocks noGrp="1" noRot="1" noChangeAspect="1" noChangeArrowheads="1" noTextEdit="1"/>
          </p:cNvSpPr>
          <p:nvPr>
            <p:ph type="sldImg"/>
          </p:nvPr>
        </p:nvSpPr>
        <p:spPr>
          <a:ln/>
        </p:spPr>
      </p:sp>
      <p:sp>
        <p:nvSpPr>
          <p:cNvPr id="384004" name="Notes Placeholder 1"/>
          <p:cNvSpPr>
            <a:spLocks noGrp="1"/>
          </p:cNvSpPr>
          <p:nvPr>
            <p:ph type="body" idx="1"/>
          </p:nvPr>
        </p:nvSpPr>
        <p:spPr>
          <a:xfrm>
            <a:off x="876300" y="4419600"/>
            <a:ext cx="5608638" cy="4183063"/>
          </a:xfrm>
        </p:spPr>
        <p:txBody>
          <a:bodyPr/>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Food can become contaminated when it has been handled with bare hands. This is especially true when hands have not been washed correctly or have infected cuts or wounds. For this reason, do not handle ready-to-eat food with bare hands. </a:t>
            </a:r>
          </a:p>
          <a:p>
            <a:pPr marL="171450" indent="-171450" eaLnBrk="1" hangingPunct="1">
              <a:buFont typeface="Arial" pitchFamily="34" charset="0"/>
              <a:buChar char="•"/>
              <a:defRPr/>
            </a:pPr>
            <a:r>
              <a:rPr lang="en-US" dirty="0" smtClean="0">
                <a:ea typeface="+mn-ea"/>
                <a:cs typeface="+mn-cs"/>
              </a:rPr>
              <a:t>Never handle ready-to-eat food with bare hands if you primarily serve a high-risk population.</a:t>
            </a:r>
          </a:p>
          <a:p>
            <a:pPr marL="171450" indent="-171450" eaLnBrk="1" hangingPunct="1">
              <a:buFont typeface="Arial" pitchFamily="34" charset="0"/>
              <a:buChar char="•"/>
              <a:defRPr/>
            </a:pPr>
            <a:r>
              <a:rPr lang="en-US" dirty="0" smtClean="0">
                <a:ea typeface="+mn-ea"/>
                <a:cs typeface="+mn-cs"/>
              </a:rPr>
              <a:t>Some regulatory authorities allow bare-hand contact with ready-to- eat food. If your jurisdiction allows this, you must have specific policies in place about staff health. You must also train staff in handwashing and personal hygiene practices.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ackground_0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700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76550" y="866775"/>
            <a:ext cx="3517900" cy="132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9139" name="Rectangle 3"/>
          <p:cNvSpPr>
            <a:spLocks noGrp="1" noChangeArrowheads="1"/>
          </p:cNvSpPr>
          <p:nvPr>
            <p:ph type="ctrTitle"/>
          </p:nvPr>
        </p:nvSpPr>
        <p:spPr>
          <a:xfrm>
            <a:off x="396875" y="3416300"/>
            <a:ext cx="8312150" cy="609600"/>
          </a:xfrm>
        </p:spPr>
        <p:txBody>
          <a:bodyPr/>
          <a:lstStyle>
            <a:lvl1pPr algn="ctr">
              <a:defRPr sz="3400">
                <a:solidFill>
                  <a:srgbClr val="FFFFFF"/>
                </a:solidFill>
                <a:latin typeface="Arial" charset="0"/>
              </a:defRPr>
            </a:lvl1pPr>
          </a:lstStyle>
          <a:p>
            <a:pPr lvl="0"/>
            <a:r>
              <a:rPr lang="en-US" noProof="0" smtClean="0"/>
              <a:t>Click to edit Master title style</a:t>
            </a:r>
          </a:p>
        </p:txBody>
      </p:sp>
      <p:sp>
        <p:nvSpPr>
          <p:cNvPr id="859140" name="Rectangle 4"/>
          <p:cNvSpPr>
            <a:spLocks noGrp="1" noChangeArrowheads="1"/>
          </p:cNvSpPr>
          <p:nvPr>
            <p:ph type="subTitle" idx="1"/>
          </p:nvPr>
        </p:nvSpPr>
        <p:spPr>
          <a:xfrm>
            <a:off x="409575" y="4483100"/>
            <a:ext cx="8305800" cy="1752600"/>
          </a:xfrm>
        </p:spPr>
        <p:txBody>
          <a:bodyPr/>
          <a:lstStyle>
            <a:lvl1pPr marL="0" indent="0" algn="ctr">
              <a:defRPr b="0">
                <a:solidFill>
                  <a:srgbClr val="131313"/>
                </a:solidFill>
              </a:defRPr>
            </a:lvl1pPr>
          </a:lstStyle>
          <a:p>
            <a:pPr lvl="0"/>
            <a:r>
              <a:rPr lang="en-US" noProof="0" smtClean="0"/>
              <a:t>Click to edit Master subtitle style</a:t>
            </a:r>
          </a:p>
        </p:txBody>
      </p:sp>
    </p:spTree>
    <p:extLst>
      <p:ext uri="{BB962C8B-B14F-4D97-AF65-F5344CB8AC3E}">
        <p14:creationId xmlns:p14="http://schemas.microsoft.com/office/powerpoint/2010/main" xmlns="" val="143764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4191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73077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50" y="1143000"/>
            <a:ext cx="5086350" cy="4983163"/>
          </a:xfrm>
        </p:spPr>
        <p:txBody>
          <a:bodyPr/>
          <a:lstStyle/>
          <a:p>
            <a:pPr lvl="0"/>
            <a:endParaRPr lang="en-US" noProof="0" dirty="0" smtClean="0"/>
          </a:p>
        </p:txBody>
      </p:sp>
    </p:spTree>
    <p:extLst>
      <p:ext uri="{BB962C8B-B14F-4D97-AF65-F5344CB8AC3E}">
        <p14:creationId xmlns:p14="http://schemas.microsoft.com/office/powerpoint/2010/main" xmlns="" val="198251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9425"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93619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19425" y="1143000"/>
            <a:ext cx="2466975"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9425" y="3709988"/>
            <a:ext cx="2466975"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0385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0"/>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20238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11826" t="10231" b="1775"/>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02997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t="10834" r="5807" b="42073"/>
          <a:stretch>
            <a:fillRect/>
          </a:stretch>
        </p:blipFill>
        <p:spPr bwMode="auto">
          <a:xfrm>
            <a:off x="0" y="1360488"/>
            <a:ext cx="3862388"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31782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6"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6"/>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t="16103" r="967" b="34315"/>
          <a:stretch>
            <a:fillRect/>
          </a:stretch>
        </p:blipFill>
        <p:spPr bwMode="auto">
          <a:xfrm>
            <a:off x="-4763"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30920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3577" t="10403" r="12587" b="47672"/>
          <a:stretch>
            <a:fillRect/>
          </a:stretch>
        </p:blipFill>
        <p:spPr bwMode="auto">
          <a:xfrm>
            <a:off x="0" y="1362075"/>
            <a:ext cx="3862388"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7162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1583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381" t="41708" r="-2" b="14308"/>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12926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262" t="18227" r="3700" b="33492"/>
          <a:stretch>
            <a:fillRect/>
          </a:stretch>
        </p:blipFill>
        <p:spPr bwMode="auto">
          <a:xfrm>
            <a:off x="0" y="1357313"/>
            <a:ext cx="3862388"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75849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2460" t="11884" r="14240" b="4617"/>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75615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7115" t="25420" b="27942"/>
          <a:stretch>
            <a:fillRect/>
          </a:stretch>
        </p:blipFill>
        <p:spPr bwMode="auto">
          <a:xfrm>
            <a:off x="-11113" y="1357313"/>
            <a:ext cx="3867151"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73559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609" t="39180" r="9344" b="15642"/>
          <a:stretch>
            <a:fillRect/>
          </a:stretch>
        </p:blipFill>
        <p:spPr bwMode="auto">
          <a:xfrm>
            <a:off x="-11113" y="1357313"/>
            <a:ext cx="3870326"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01659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xmlns="" val="2555427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3875" y="4406900"/>
            <a:ext cx="8115300" cy="707886"/>
          </a:xfrm>
        </p:spPr>
        <p:txBody>
          <a:bodyPr anchor="t"/>
          <a:lstStyle>
            <a:lvl1pPr algn="l">
              <a:defRPr sz="4000" b="1" cap="all">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23875" y="2906713"/>
            <a:ext cx="81153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E8A3A20E-3643-DB4E-A971-7D1ED943038D}" type="slidenum">
              <a:rPr lang="en-US"/>
              <a:pPr>
                <a:defRPr/>
              </a:pPr>
              <a:t>‹#›</a:t>
            </a:fld>
            <a:endParaRPr lang="en-US" dirty="0"/>
          </a:p>
        </p:txBody>
      </p:sp>
    </p:spTree>
    <p:extLst>
      <p:ext uri="{BB962C8B-B14F-4D97-AF65-F5344CB8AC3E}">
        <p14:creationId xmlns:p14="http://schemas.microsoft.com/office/powerpoint/2010/main" xmlns="" val="60736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9100" y="1143000"/>
            <a:ext cx="2466975" cy="4983163"/>
          </a:xfrm>
        </p:spPr>
        <p:txBody>
          <a:bodyPr/>
          <a:lstStyle>
            <a:lvl1pPr marL="0" indent="0" algn="l">
              <a:buFontTx/>
              <a:buNone/>
              <a:defRPr sz="20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38475" y="1143000"/>
            <a:ext cx="2466975" cy="4983163"/>
          </a:xfrm>
        </p:spPr>
        <p:txBody>
          <a:bodyPr/>
          <a:lstStyle>
            <a:lvl1pPr marL="0" indent="0">
              <a:buFontTx/>
              <a:buNone/>
              <a:defRPr sz="2000" baseline="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10CD1FF3-42FC-FD4B-A749-A8F533A8CC1D}" type="slidenum">
              <a:rPr lang="en-US"/>
              <a:pPr>
                <a:defRPr/>
              </a:pPr>
              <a:t>‹#›</a:t>
            </a:fld>
            <a:endParaRPr lang="en-US" dirty="0"/>
          </a:p>
        </p:txBody>
      </p:sp>
    </p:spTree>
    <p:extLst>
      <p:ext uri="{BB962C8B-B14F-4D97-AF65-F5344CB8AC3E}">
        <p14:creationId xmlns:p14="http://schemas.microsoft.com/office/powerpoint/2010/main" xmlns="" val="1217687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894418"/>
            <a:ext cx="8220075" cy="523220"/>
          </a:xfrm>
        </p:spPr>
        <p:txBody>
          <a:bodyPr/>
          <a:lstStyle>
            <a:lvl1pPr>
              <a:defRPr>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09575"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57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p:txBody>
          <a:bodyPr/>
          <a:lstStyle>
            <a:lvl1pPr>
              <a:defRPr/>
            </a:lvl1pPr>
          </a:lstStyle>
          <a:p>
            <a:pPr>
              <a:defRPr/>
            </a:pPr>
            <a:endParaRPr lang="en-US" dirty="0"/>
          </a:p>
        </p:txBody>
      </p:sp>
      <p:sp>
        <p:nvSpPr>
          <p:cNvPr id="8" name="Slide Number Placeholder 2"/>
          <p:cNvSpPr>
            <a:spLocks noGrp="1"/>
          </p:cNvSpPr>
          <p:nvPr>
            <p:ph type="sldNum" sz="quarter" idx="11"/>
          </p:nvPr>
        </p:nvSpPr>
        <p:spPr/>
        <p:txBody>
          <a:bodyPr/>
          <a:lstStyle>
            <a:lvl1pPr>
              <a:defRPr/>
            </a:lvl1pPr>
          </a:lstStyle>
          <a:p>
            <a:pPr>
              <a:defRPr/>
            </a:pPr>
            <a:fld id="{D665257C-B6DD-054E-B22B-BB6A5C0385EE}" type="slidenum">
              <a:rPr lang="en-US"/>
              <a:pPr>
                <a:defRPr/>
              </a:pPr>
              <a:t>‹#›</a:t>
            </a:fld>
            <a:endParaRPr lang="en-US" dirty="0"/>
          </a:p>
        </p:txBody>
      </p:sp>
    </p:spTree>
    <p:extLst>
      <p:ext uri="{BB962C8B-B14F-4D97-AF65-F5344CB8AC3E}">
        <p14:creationId xmlns:p14="http://schemas.microsoft.com/office/powerpoint/2010/main" xmlns="" val="863498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xmlns="" val="224199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034281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xmlns="" val="86401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 y="1425515"/>
            <a:ext cx="314325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5064125"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9100" y="1762125"/>
            <a:ext cx="3152775" cy="436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4FB35B82-7DD3-DC41-BEE8-C71F769A2CF1}" type="slidenum">
              <a:rPr lang="en-US"/>
              <a:pPr>
                <a:defRPr/>
              </a:pPr>
              <a:t>‹#›</a:t>
            </a:fld>
            <a:endParaRPr lang="en-US" dirty="0"/>
          </a:p>
        </p:txBody>
      </p:sp>
    </p:spTree>
    <p:extLst>
      <p:ext uri="{BB962C8B-B14F-4D97-AF65-F5344CB8AC3E}">
        <p14:creationId xmlns:p14="http://schemas.microsoft.com/office/powerpoint/2010/main" xmlns="" val="3681639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028699"/>
            <a:ext cx="5486400" cy="3698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63E0D479-3B21-A34D-8751-B017225E42B0}" type="slidenum">
              <a:rPr lang="en-US"/>
              <a:pPr>
                <a:defRPr/>
              </a:pPr>
              <a:t>‹#›</a:t>
            </a:fld>
            <a:endParaRPr lang="en-US" dirty="0"/>
          </a:p>
        </p:txBody>
      </p:sp>
    </p:spTree>
    <p:extLst>
      <p:ext uri="{BB962C8B-B14F-4D97-AF65-F5344CB8AC3E}">
        <p14:creationId xmlns:p14="http://schemas.microsoft.com/office/powerpoint/2010/main" xmlns="" val="3114550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FB3ABF1A-0810-B64B-8DF6-C4A3EF26816E}" type="slidenum">
              <a:rPr lang="en-US"/>
              <a:pPr>
                <a:defRPr/>
              </a:pPr>
              <a:t>‹#›</a:t>
            </a:fld>
            <a:endParaRPr lang="en-US" dirty="0"/>
          </a:p>
        </p:txBody>
      </p:sp>
    </p:spTree>
    <p:extLst>
      <p:ext uri="{BB962C8B-B14F-4D97-AF65-F5344CB8AC3E}">
        <p14:creationId xmlns:p14="http://schemas.microsoft.com/office/powerpoint/2010/main" xmlns="" val="4161275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62690B64-2740-804B-AC33-7FC342F9324D}" type="slidenum">
              <a:rPr lang="en-US"/>
              <a:pPr>
                <a:defRPr/>
              </a:pPr>
              <a:t>‹#›</a:t>
            </a:fld>
            <a:endParaRPr lang="en-US" dirty="0"/>
          </a:p>
        </p:txBody>
      </p:sp>
    </p:spTree>
    <p:extLst>
      <p:ext uri="{BB962C8B-B14F-4D97-AF65-F5344CB8AC3E}">
        <p14:creationId xmlns:p14="http://schemas.microsoft.com/office/powerpoint/2010/main" xmlns="" val="1454185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xmlns="" val="933727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xmlns="" val="1169577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52412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3019425" y="1143000"/>
            <a:ext cx="561975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3019425" y="3709988"/>
            <a:ext cx="561975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p:txBody>
          <a:bodyPr/>
          <a:lstStyle>
            <a:lvl1pPr>
              <a:defRPr/>
            </a:lvl1pPr>
          </a:lstStyle>
          <a:p>
            <a:pPr>
              <a:defRPr/>
            </a:pPr>
            <a:endParaRPr lang="en-US" dirty="0"/>
          </a:p>
        </p:txBody>
      </p:sp>
      <p:sp>
        <p:nvSpPr>
          <p:cNvPr id="7" name="Slide Number Placeholder 2"/>
          <p:cNvSpPr>
            <a:spLocks noGrp="1"/>
          </p:cNvSpPr>
          <p:nvPr>
            <p:ph type="sldNum" sz="quarter" idx="11"/>
          </p:nvPr>
        </p:nvSpPr>
        <p:spPr/>
        <p:txBody>
          <a:bodyPr/>
          <a:lstStyle>
            <a:lvl1pPr>
              <a:defRPr/>
            </a:lvl1pPr>
          </a:lstStyle>
          <a:p>
            <a:pPr>
              <a:defRPr/>
            </a:pPr>
            <a:fld id="{72340626-0EB3-F24D-8937-65051024CA99}" type="slidenum">
              <a:rPr lang="en-US"/>
              <a:pPr>
                <a:defRPr/>
              </a:pPr>
              <a:t>‹#›</a:t>
            </a:fld>
            <a:endParaRPr lang="en-US" dirty="0"/>
          </a:p>
        </p:txBody>
      </p:sp>
    </p:spTree>
    <p:extLst>
      <p:ext uri="{BB962C8B-B14F-4D97-AF65-F5344CB8AC3E}">
        <p14:creationId xmlns:p14="http://schemas.microsoft.com/office/powerpoint/2010/main" xmlns="" val="35614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050" y="1143000"/>
            <a:ext cx="2466975"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9425" y="1143000"/>
            <a:ext cx="2466975"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9547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7455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54535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1045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26165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62640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image" Target="../media/image2.png"/><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9EAF3"/>
        </a:solidFill>
        <a:effectLst/>
      </p:bgPr>
    </p:bg>
    <p:spTree>
      <p:nvGrpSpPr>
        <p:cNvPr id="1" name=""/>
        <p:cNvGrpSpPr/>
        <p:nvPr/>
      </p:nvGrpSpPr>
      <p:grpSpPr>
        <a:xfrm>
          <a:off x="0" y="0"/>
          <a:ext cx="0" cy="0"/>
          <a:chOff x="0" y="0"/>
          <a:chExt cx="0" cy="0"/>
        </a:xfrm>
      </p:grpSpPr>
      <p:pic>
        <p:nvPicPr>
          <p:cNvPr id="1026" name="Picture 2" descr="headbar_02"/>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noFill/>
          <a:ln>
            <a:noFill/>
          </a:ln>
          <a:effectLst>
            <a:outerShdw blurRad="63500" dist="38094" dir="54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028" name="Rectangle 4"/>
          <p:cNvSpPr>
            <a:spLocks noGrp="1" noChangeArrowheads="1"/>
          </p:cNvSpPr>
          <p:nvPr>
            <p:ph type="body" idx="1"/>
          </p:nvPr>
        </p:nvSpPr>
        <p:spPr bwMode="auto">
          <a:xfrm>
            <a:off x="400050" y="1143000"/>
            <a:ext cx="5086350"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6" descr="sslogo"/>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7639050" y="6226175"/>
            <a:ext cx="1447800"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9"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 id="2147484435" r:id="rId14"/>
  </p:sldLayoutIdLst>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fontAlgn="base">
        <a:spcBef>
          <a:spcPct val="0"/>
        </a:spcBef>
        <a:spcAft>
          <a:spcPct val="0"/>
        </a:spcAft>
        <a:defRPr sz="2800" b="1">
          <a:solidFill>
            <a:schemeClr val="bg1"/>
          </a:solidFill>
          <a:latin typeface="Arial Narrow" pitchFamily="34" charset="0"/>
        </a:defRPr>
      </a:lvl6pPr>
      <a:lvl7pPr marL="914400" algn="l" rtl="0" fontAlgn="base">
        <a:spcBef>
          <a:spcPct val="0"/>
        </a:spcBef>
        <a:spcAft>
          <a:spcPct val="0"/>
        </a:spcAft>
        <a:defRPr sz="2800" b="1">
          <a:solidFill>
            <a:schemeClr val="bg1"/>
          </a:solidFill>
          <a:latin typeface="Arial Narrow" pitchFamily="34" charset="0"/>
        </a:defRPr>
      </a:lvl7pPr>
      <a:lvl8pPr marL="1371600" algn="l" rtl="0" fontAlgn="base">
        <a:spcBef>
          <a:spcPct val="0"/>
        </a:spcBef>
        <a:spcAft>
          <a:spcPct val="0"/>
        </a:spcAft>
        <a:defRPr sz="2800" b="1">
          <a:solidFill>
            <a:schemeClr val="bg1"/>
          </a:solidFill>
          <a:latin typeface="Arial Narrow" pitchFamily="34" charset="0"/>
        </a:defRPr>
      </a:lvl8pPr>
      <a:lvl9pPr marL="1828800" algn="l" rtl="0" fontAlgn="base">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93D3"/>
          </a:solidFill>
          <a:latin typeface="+mn-lt"/>
          <a:ea typeface="ＭＳ Ｐゴシック" charset="0"/>
          <a:cs typeface="ＭＳ Ｐゴシック" charset="0"/>
        </a:defRPr>
      </a:lvl1pPr>
      <a:lvl2pPr marL="533400" indent="-419100" algn="l" rtl="0" eaLnBrk="0" fontAlgn="base" hangingPunct="0">
        <a:lnSpc>
          <a:spcPct val="90000"/>
        </a:lnSpc>
        <a:spcBef>
          <a:spcPct val="50000"/>
        </a:spcBef>
        <a:spcAft>
          <a:spcPct val="0"/>
        </a:spcAft>
        <a:buClr>
          <a:srgbClr val="0093D3"/>
        </a:buClr>
        <a:buSzPct val="75000"/>
        <a:buFont typeface="Wingdings" charset="0"/>
        <a:buChar char="l"/>
        <a:defRPr sz="2200" b="1">
          <a:solidFill>
            <a:srgbClr val="231F20"/>
          </a:solidFill>
          <a:latin typeface="+mn-lt"/>
          <a:ea typeface="ＭＳ Ｐゴシック" charset="0"/>
        </a:defRPr>
      </a:lvl2pPr>
      <a:lvl3pPr marL="995363" indent="-419100" algn="l" rtl="0" eaLnBrk="0" fontAlgn="base" hangingPunct="0">
        <a:lnSpc>
          <a:spcPct val="90000"/>
        </a:lnSpc>
        <a:spcBef>
          <a:spcPct val="50000"/>
        </a:spcBef>
        <a:spcAft>
          <a:spcPct val="0"/>
        </a:spcAft>
        <a:buClr>
          <a:srgbClr val="0093D3"/>
        </a:buClr>
        <a:buSzPct val="125000"/>
        <a:buFont typeface="Wingdings" charset="0"/>
        <a:buChar char="§"/>
        <a:defRPr sz="2200">
          <a:solidFill>
            <a:srgbClr val="231F20"/>
          </a:solidFill>
          <a:latin typeface="+mn-lt"/>
          <a:ea typeface="ＭＳ Ｐゴシック" charset="0"/>
        </a:defRPr>
      </a:lvl3pPr>
      <a:lvl4pPr marL="1447800" indent="-419100" algn="l" rtl="0" eaLnBrk="0" fontAlgn="base" hangingPunct="0">
        <a:lnSpc>
          <a:spcPct val="90000"/>
        </a:lnSpc>
        <a:spcBef>
          <a:spcPct val="50000"/>
        </a:spcBef>
        <a:spcAft>
          <a:spcPct val="0"/>
        </a:spcAft>
        <a:buClr>
          <a:srgbClr val="0093D3"/>
        </a:buClr>
        <a:buSzPct val="75000"/>
        <a:buFont typeface="Wingdings" charset="0"/>
        <a:defRPr sz="2200">
          <a:solidFill>
            <a:srgbClr val="231F20"/>
          </a:solidFill>
          <a:latin typeface="+mn-lt"/>
          <a:ea typeface="ＭＳ Ｐゴシック" charset="0"/>
        </a:defRPr>
      </a:lvl4pPr>
      <a:lvl5pPr marL="1909763" indent="-419100" algn="l" rtl="0" eaLnBrk="0" fontAlgn="base" hangingPunct="0">
        <a:lnSpc>
          <a:spcPct val="90000"/>
        </a:lnSpc>
        <a:spcBef>
          <a:spcPct val="50000"/>
        </a:spcBef>
        <a:spcAft>
          <a:spcPct val="0"/>
        </a:spcAft>
        <a:buClr>
          <a:srgbClr val="0093D3"/>
        </a:buClr>
        <a:buSzPct val="75000"/>
        <a:buFont typeface="Wingdings" charset="0"/>
        <a:defRPr sz="2000">
          <a:solidFill>
            <a:srgbClr val="231F20"/>
          </a:solidFill>
          <a:latin typeface="+mn-lt"/>
          <a:ea typeface="ＭＳ Ｐゴシック" charset="0"/>
        </a:defRPr>
      </a:lvl5pPr>
      <a:lvl6pPr marL="23669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25">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7" name="Picture 6" descr="sslogo"/>
          <p:cNvPicPr>
            <a:picLocks noChangeAspect="1" noChangeArrowheads="1"/>
          </p:cNvPicPr>
          <p:nvPr/>
        </p:nvPicPr>
        <p:blipFill>
          <a:blip r:embed="rId26">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pPr>
                <a:defRPr/>
              </a:pPr>
              <a:t>‹#›</a:t>
            </a:fld>
            <a:endParaRPr lang="en-US" dirty="0"/>
          </a:p>
        </p:txBody>
      </p:sp>
      <p:pic>
        <p:nvPicPr>
          <p:cNvPr id="3082" name="Picture 3"/>
          <p:cNvPicPr>
            <a:picLocks noChangeAspect="1"/>
          </p:cNvPicPr>
          <p:nvPr/>
        </p:nvPicPr>
        <p:blipFill>
          <a:blip r:embed="rId27">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59" name="Straight Connector 5"/>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36" r:id="rId11"/>
    <p:sldLayoutId id="2147484437" r:id="rId12"/>
    <p:sldLayoutId id="2147484438" r:id="rId13"/>
    <p:sldLayoutId id="2147484439" r:id="rId14"/>
    <p:sldLayoutId id="2147484440" r:id="rId15"/>
    <p:sldLayoutId id="2147484441" r:id="rId16"/>
    <p:sldLayoutId id="2147484442" r:id="rId17"/>
    <p:sldLayoutId id="2147484443" r:id="rId18"/>
    <p:sldLayoutId id="2147484444" r:id="rId19"/>
    <p:sldLayoutId id="2147484445" r:id="rId20"/>
    <p:sldLayoutId id="2147484446" r:id="rId21"/>
    <p:sldLayoutId id="2147484447" r:id="rId22"/>
    <p:sldLayoutId id="2147484448" r:id="rId23"/>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9.jpeg"/></Relationships>
</file>

<file path=ppt/slides/_rels/slide1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Handling Staff Illnesses</a:t>
            </a:r>
          </a:p>
        </p:txBody>
      </p:sp>
      <p:sp>
        <p:nvSpPr>
          <p:cNvPr id="104451" name="Rectangle 3"/>
          <p:cNvSpPr>
            <a:spLocks noChangeArrowheads="1"/>
          </p:cNvSpPr>
          <p:nvPr/>
        </p:nvSpPr>
        <p:spPr bwMode="auto">
          <a:xfrm>
            <a:off x="393192" y="1106425"/>
            <a:ext cx="5399088" cy="40010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lvl="1" eaLnBrk="0" hangingPunct="0">
              <a:defRPr/>
            </a:pPr>
            <a:r>
              <a:rPr lang="en-US" sz="2400" dirty="0" smtClean="0">
                <a:solidFill>
                  <a:srgbClr val="005CAB"/>
                </a:solidFill>
                <a:latin typeface="+mj-lt"/>
                <a:ea typeface="+mn-ea"/>
                <a:cs typeface="+mn-cs"/>
              </a:rPr>
              <a:t>If:</a:t>
            </a:r>
          </a:p>
          <a:p>
            <a:pPr marL="0" lvl="1" eaLnBrk="0" hangingPunct="0">
              <a:spcBef>
                <a:spcPts val="900"/>
              </a:spcBef>
              <a:defRPr/>
            </a:pPr>
            <a:r>
              <a:rPr lang="en-US" sz="2200" b="0" dirty="0">
                <a:solidFill>
                  <a:srgbClr val="231F20"/>
                </a:solidFill>
                <a:latin typeface="Arial Narrow"/>
                <a:cs typeface="Arial Narrow"/>
              </a:rPr>
              <a:t>The food handler has a sore throat with a </a:t>
            </a:r>
            <a:r>
              <a:rPr lang="en-US" sz="2200" b="0" dirty="0" smtClean="0">
                <a:solidFill>
                  <a:srgbClr val="231F20"/>
                </a:solidFill>
                <a:latin typeface="Arial Narrow"/>
                <a:cs typeface="Arial Narrow"/>
              </a:rPr>
              <a:t>fever</a:t>
            </a:r>
          </a:p>
          <a:p>
            <a:pPr marL="0" lvl="1" eaLnBrk="0" hangingPunct="0">
              <a:defRPr/>
            </a:pPr>
            <a:endParaRPr lang="en-US" sz="2200" b="0" dirty="0" smtClean="0">
              <a:solidFill>
                <a:srgbClr val="231F20"/>
              </a:solidFill>
              <a:latin typeface="Arial Narrow"/>
              <a:cs typeface="Arial Narrow"/>
            </a:endParaRPr>
          </a:p>
          <a:p>
            <a:pPr marL="0" lvl="1" eaLnBrk="0" hangingPunct="0">
              <a:defRPr/>
            </a:pPr>
            <a:r>
              <a:rPr lang="en-US" sz="2400" dirty="0">
                <a:solidFill>
                  <a:srgbClr val="005CAB"/>
                </a:solidFill>
                <a:latin typeface="+mj-lt"/>
                <a:ea typeface="+mn-ea"/>
                <a:cs typeface="+mn-cs"/>
              </a:rPr>
              <a:t>Then:</a:t>
            </a:r>
          </a:p>
          <a:p>
            <a:pPr marL="347472" lvl="1" indent="-419100">
              <a:spcBef>
                <a:spcPts val="900"/>
              </a:spcBef>
              <a:buClr>
                <a:schemeClr val="accent1"/>
              </a:buClr>
              <a:buSzPct val="75000"/>
              <a:buFont typeface="Wingdings" pitchFamily="2" charset="2"/>
              <a:buChar char="l"/>
              <a:defRPr/>
            </a:pPr>
            <a:r>
              <a:rPr lang="en-US" sz="2200" dirty="0">
                <a:solidFill>
                  <a:schemeClr val="accent1"/>
                </a:solidFill>
                <a:latin typeface="Arial Narrow"/>
                <a:cs typeface="Arial Narrow"/>
              </a:rPr>
              <a:t>Restrict</a:t>
            </a:r>
            <a:r>
              <a:rPr lang="en-US" sz="2200" b="0" dirty="0">
                <a:solidFill>
                  <a:srgbClr val="000000"/>
                </a:solidFill>
                <a:latin typeface="Arial Narrow"/>
                <a:cs typeface="Arial Narrow"/>
              </a:rPr>
              <a:t> </a:t>
            </a:r>
            <a:r>
              <a:rPr lang="en-US" sz="2200" b="0" dirty="0">
                <a:solidFill>
                  <a:srgbClr val="231F20"/>
                </a:solidFill>
                <a:latin typeface="Arial Narrow"/>
                <a:cs typeface="Arial Narrow"/>
              </a:rPr>
              <a:t>the food handler from working with or around </a:t>
            </a:r>
            <a:r>
              <a:rPr lang="en-US" sz="2200" b="0" dirty="0" smtClean="0">
                <a:solidFill>
                  <a:srgbClr val="231F20"/>
                </a:solidFill>
                <a:latin typeface="Arial Narrow"/>
                <a:cs typeface="Arial Narrow"/>
              </a:rPr>
              <a:t>food</a:t>
            </a:r>
            <a:endParaRPr lang="en-US" sz="2200" b="0" dirty="0">
              <a:solidFill>
                <a:srgbClr val="231F20"/>
              </a:solidFill>
              <a:latin typeface="Arial Narrow"/>
              <a:cs typeface="Arial Narrow"/>
            </a:endParaRPr>
          </a:p>
          <a:p>
            <a:pPr marL="347472" lvl="1" indent="-419100">
              <a:spcBef>
                <a:spcPts val="900"/>
              </a:spcBef>
              <a:buClr>
                <a:schemeClr val="accent1"/>
              </a:buClr>
              <a:buSzPct val="75000"/>
              <a:buFont typeface="Wingdings" pitchFamily="2" charset="2"/>
              <a:buChar char="l"/>
              <a:defRPr/>
            </a:pPr>
            <a:r>
              <a:rPr lang="en-US" sz="2200" dirty="0">
                <a:solidFill>
                  <a:schemeClr val="accent1"/>
                </a:solidFill>
                <a:latin typeface="Arial Narrow"/>
                <a:cs typeface="Arial Narrow"/>
              </a:rPr>
              <a:t>Exclude</a:t>
            </a:r>
            <a:r>
              <a:rPr lang="en-US" sz="2200" b="0" dirty="0">
                <a:solidFill>
                  <a:srgbClr val="231F20"/>
                </a:solidFill>
                <a:latin typeface="Arial Narrow"/>
                <a:cs typeface="Arial Narrow"/>
              </a:rPr>
              <a:t> the food handler from the operation if you primarily serve a high-risk </a:t>
            </a:r>
            <a:r>
              <a:rPr lang="en-US" sz="2200" b="0" dirty="0" smtClean="0">
                <a:solidFill>
                  <a:srgbClr val="231F20"/>
                </a:solidFill>
                <a:latin typeface="Arial Narrow"/>
                <a:cs typeface="Arial Narrow"/>
              </a:rPr>
              <a:t>population</a:t>
            </a:r>
            <a:endParaRPr lang="en-US" sz="2200" b="0" dirty="0">
              <a:solidFill>
                <a:srgbClr val="231F20"/>
              </a:solidFill>
              <a:latin typeface="Arial Narrow"/>
              <a:cs typeface="Arial Narrow"/>
            </a:endParaRPr>
          </a:p>
          <a:p>
            <a:pPr marL="347472" lvl="1" indent="-419100">
              <a:spcBef>
                <a:spcPts val="900"/>
              </a:spcBef>
              <a:buClr>
                <a:schemeClr val="accent1"/>
              </a:buClr>
              <a:buSzPct val="75000"/>
              <a:buFont typeface="Wingdings" pitchFamily="2" charset="2"/>
              <a:buChar char="l"/>
              <a:defRPr/>
            </a:pPr>
            <a:r>
              <a:rPr lang="en-US" sz="2200" b="0" dirty="0">
                <a:solidFill>
                  <a:srgbClr val="231F20"/>
                </a:solidFill>
                <a:latin typeface="Arial Narrow"/>
                <a:cs typeface="Arial Narrow"/>
              </a:rPr>
              <a:t>A written release from a medical practitioner is required before returning to </a:t>
            </a:r>
            <a:r>
              <a:rPr lang="en-US" sz="2200" b="0" dirty="0" smtClean="0">
                <a:solidFill>
                  <a:srgbClr val="231F20"/>
                </a:solidFill>
                <a:latin typeface="Arial Narrow"/>
                <a:cs typeface="Arial Narrow"/>
              </a:rPr>
              <a:t>work</a:t>
            </a:r>
            <a:endParaRPr lang="en-US" sz="2200" b="0" dirty="0">
              <a:solidFill>
                <a:srgbClr val="231F20"/>
              </a:solidFill>
              <a:latin typeface="Arial Narrow"/>
              <a:cs typeface="Arial Narrow"/>
            </a:endParaRPr>
          </a:p>
        </p:txBody>
      </p:sp>
      <p:sp>
        <p:nvSpPr>
          <p:cNvPr id="10445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3-10</a:t>
            </a:r>
          </a:p>
        </p:txBody>
      </p:sp>
      <p:pic>
        <p:nvPicPr>
          <p:cNvPr id="3" name="Picture 2" descr="6e_c03_12_sorethroat.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355" y="1243013"/>
            <a:ext cx="2103120" cy="180746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Handling Staff Illnesses</a:t>
            </a:r>
          </a:p>
        </p:txBody>
      </p:sp>
      <p:sp>
        <p:nvSpPr>
          <p:cNvPr id="10547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3-11</a:t>
            </a:r>
          </a:p>
        </p:txBody>
      </p:sp>
      <p:pic>
        <p:nvPicPr>
          <p:cNvPr id="2" name="Picture 1" descr="6e_c03_19.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355" y="1243013"/>
            <a:ext cx="2103120" cy="1051560"/>
          </a:xfrm>
          <a:prstGeom prst="rect">
            <a:avLst/>
          </a:prstGeom>
        </p:spPr>
      </p:pic>
      <p:sp>
        <p:nvSpPr>
          <p:cNvPr id="10" name="Rectangle 3"/>
          <p:cNvSpPr>
            <a:spLocks noChangeArrowheads="1"/>
          </p:cNvSpPr>
          <p:nvPr/>
        </p:nvSpPr>
        <p:spPr bwMode="auto">
          <a:xfrm>
            <a:off x="393192" y="1106425"/>
            <a:ext cx="6151555" cy="47212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lvl="1" eaLnBrk="0" hangingPunct="0">
              <a:spcBef>
                <a:spcPts val="0"/>
              </a:spcBef>
              <a:defRPr/>
            </a:pPr>
            <a:r>
              <a:rPr lang="en-US" sz="2400" dirty="0" smtClean="0">
                <a:solidFill>
                  <a:srgbClr val="005CAB"/>
                </a:solidFill>
                <a:latin typeface="+mj-lt"/>
                <a:ea typeface="+mn-ea"/>
                <a:cs typeface="+mn-cs"/>
              </a:rPr>
              <a:t>If:</a:t>
            </a:r>
          </a:p>
          <a:p>
            <a:pPr marL="0" lvl="1" eaLnBrk="0" hangingPunct="0">
              <a:spcBef>
                <a:spcPts val="900"/>
              </a:spcBef>
              <a:buClr>
                <a:schemeClr val="accent6"/>
              </a:buClr>
              <a:defRPr/>
            </a:pPr>
            <a:r>
              <a:rPr lang="en-US" sz="2200" b="0" dirty="0" smtClean="0">
                <a:solidFill>
                  <a:srgbClr val="231F20"/>
                </a:solidFill>
                <a:latin typeface="Arial Narrow"/>
                <a:cs typeface="Arial Narrow"/>
              </a:rPr>
              <a:t>The food handler has at least one of these symptoms</a:t>
            </a:r>
          </a:p>
          <a:p>
            <a:pPr marL="342900" lvl="1" indent="-342900" eaLnBrk="0" hangingPunct="0">
              <a:spcBef>
                <a:spcPts val="900"/>
              </a:spcBef>
              <a:buClr>
                <a:schemeClr val="accent1"/>
              </a:buClr>
              <a:buFont typeface="Lucida Grande"/>
              <a:buChar char="●"/>
              <a:defRPr/>
            </a:pPr>
            <a:r>
              <a:rPr lang="en-US" sz="2200" b="0" dirty="0" smtClean="0">
                <a:solidFill>
                  <a:schemeClr val="tx1"/>
                </a:solidFill>
                <a:latin typeface="Arial Narrow"/>
                <a:cs typeface="Arial Narrow"/>
              </a:rPr>
              <a:t>Vomiting</a:t>
            </a:r>
          </a:p>
          <a:p>
            <a:pPr marL="342900" lvl="1" indent="-342900" eaLnBrk="0" hangingPunct="0">
              <a:spcBef>
                <a:spcPts val="900"/>
              </a:spcBef>
              <a:buClr>
                <a:schemeClr val="accent1"/>
              </a:buClr>
              <a:buFont typeface="Lucida Grande"/>
              <a:buChar char="●"/>
              <a:defRPr/>
            </a:pPr>
            <a:r>
              <a:rPr lang="en-US" sz="2200" b="0" dirty="0" smtClean="0">
                <a:solidFill>
                  <a:schemeClr val="tx1"/>
                </a:solidFill>
                <a:latin typeface="Arial Narrow"/>
                <a:cs typeface="Arial Narrow"/>
              </a:rPr>
              <a:t>Diarrhea</a:t>
            </a:r>
            <a:endParaRPr lang="en-US" sz="2200" dirty="0" smtClean="0">
              <a:solidFill>
                <a:srgbClr val="231F20"/>
              </a:solidFill>
              <a:latin typeface="Arial Narrow"/>
              <a:cs typeface="Arial Narrow"/>
            </a:endParaRPr>
          </a:p>
          <a:p>
            <a:pPr marL="0" lvl="1" eaLnBrk="0" hangingPunct="0">
              <a:spcBef>
                <a:spcPts val="0"/>
              </a:spcBef>
              <a:defRPr/>
            </a:pPr>
            <a:endParaRPr lang="en-US" sz="2200" b="0" dirty="0" smtClean="0">
              <a:solidFill>
                <a:srgbClr val="231F20"/>
              </a:solidFill>
              <a:latin typeface="Arial Narrow"/>
              <a:cs typeface="Arial Narrow"/>
            </a:endParaRPr>
          </a:p>
          <a:p>
            <a:pPr marL="0" lvl="1" eaLnBrk="0" hangingPunct="0">
              <a:spcBef>
                <a:spcPts val="0"/>
              </a:spcBef>
              <a:defRPr/>
            </a:pPr>
            <a:r>
              <a:rPr lang="en-US" sz="2400" dirty="0">
                <a:solidFill>
                  <a:srgbClr val="005CAB"/>
                </a:solidFill>
                <a:latin typeface="+mj-lt"/>
                <a:ea typeface="+mn-ea"/>
                <a:cs typeface="+mn-cs"/>
              </a:rPr>
              <a:t>Then:</a:t>
            </a:r>
          </a:p>
          <a:p>
            <a:pPr>
              <a:spcBef>
                <a:spcPts val="900"/>
              </a:spcBef>
              <a:buClr>
                <a:schemeClr val="accent6"/>
              </a:buClr>
            </a:pPr>
            <a:r>
              <a:rPr lang="en-US" sz="2200" dirty="0" smtClean="0">
                <a:solidFill>
                  <a:schemeClr val="accent1"/>
                </a:solidFill>
                <a:latin typeface="Arial Narrow"/>
                <a:cs typeface="Arial Narrow"/>
              </a:rPr>
              <a:t>Exclude</a:t>
            </a:r>
            <a:r>
              <a:rPr lang="en-US" sz="2200" b="0" dirty="0" smtClean="0">
                <a:solidFill>
                  <a:schemeClr val="tx1"/>
                </a:solidFill>
                <a:latin typeface="Arial Narrow"/>
                <a:cs typeface="Arial Narrow"/>
              </a:rPr>
              <a:t> </a:t>
            </a:r>
            <a:r>
              <a:rPr lang="en-US" sz="2200" b="0" dirty="0">
                <a:solidFill>
                  <a:schemeClr val="tx1"/>
                </a:solidFill>
                <a:latin typeface="Arial Narrow"/>
                <a:cs typeface="Arial Narrow"/>
              </a:rPr>
              <a:t>the food handler from the operation</a:t>
            </a:r>
          </a:p>
          <a:p>
            <a:pPr marL="342900" indent="-342900">
              <a:spcBef>
                <a:spcPts val="900"/>
              </a:spcBef>
              <a:buClr>
                <a:schemeClr val="accent1"/>
              </a:buClr>
              <a:buFont typeface="Lucida Grande"/>
              <a:buChar char="●"/>
            </a:pPr>
            <a:r>
              <a:rPr lang="en-US" sz="2200" b="0" dirty="0">
                <a:solidFill>
                  <a:schemeClr val="tx1"/>
                </a:solidFill>
                <a:latin typeface="Arial Narrow"/>
                <a:cs typeface="Arial Narrow"/>
              </a:rPr>
              <a:t>Before returning to work, food handlers who vomited </a:t>
            </a:r>
            <a:r>
              <a:rPr lang="en-US" sz="2200" b="0" dirty="0" smtClean="0">
                <a:solidFill>
                  <a:schemeClr val="tx1"/>
                </a:solidFill>
                <a:latin typeface="Arial Narrow"/>
                <a:cs typeface="Arial Narrow"/>
              </a:rPr>
              <a:t/>
            </a:r>
            <a:br>
              <a:rPr lang="en-US" sz="2200" b="0" dirty="0" smtClean="0">
                <a:solidFill>
                  <a:schemeClr val="tx1"/>
                </a:solidFill>
                <a:latin typeface="Arial Narrow"/>
                <a:cs typeface="Arial Narrow"/>
              </a:rPr>
            </a:br>
            <a:r>
              <a:rPr lang="en-US" sz="2200" b="0" dirty="0" smtClean="0">
                <a:solidFill>
                  <a:schemeClr val="tx1"/>
                </a:solidFill>
                <a:latin typeface="Arial Narrow"/>
                <a:cs typeface="Arial Narrow"/>
              </a:rPr>
              <a:t>or </a:t>
            </a:r>
            <a:r>
              <a:rPr lang="en-US" sz="2200" b="0" dirty="0">
                <a:solidFill>
                  <a:schemeClr val="tx1"/>
                </a:solidFill>
                <a:latin typeface="Arial Narrow"/>
                <a:cs typeface="Arial Narrow"/>
              </a:rPr>
              <a:t>had diarrhea must meet one of </a:t>
            </a:r>
            <a:r>
              <a:rPr lang="en-US" sz="2200" b="0" dirty="0" smtClean="0">
                <a:solidFill>
                  <a:schemeClr val="tx1"/>
                </a:solidFill>
                <a:latin typeface="Arial Narrow"/>
                <a:cs typeface="Arial Narrow"/>
              </a:rPr>
              <a:t>these requirements</a:t>
            </a:r>
            <a:endParaRPr lang="en-US" sz="2200" b="0" dirty="0">
              <a:solidFill>
                <a:schemeClr val="tx1"/>
              </a:solidFill>
              <a:latin typeface="Arial Narrow"/>
              <a:cs typeface="Arial Narrow"/>
            </a:endParaRPr>
          </a:p>
          <a:p>
            <a:pPr marL="694944" lvl="2" indent="-347472">
              <a:spcBef>
                <a:spcPts val="900"/>
              </a:spcBef>
              <a:buClr>
                <a:srgbClr val="005CAB"/>
              </a:buClr>
              <a:buSzPct val="75000"/>
              <a:buFont typeface="Courier New" charset="0"/>
              <a:buChar char="o"/>
              <a:defRPr/>
            </a:pPr>
            <a:r>
              <a:rPr lang="en-US" sz="2000" b="0" dirty="0">
                <a:solidFill>
                  <a:srgbClr val="000000"/>
                </a:solidFill>
                <a:latin typeface="Arial Narrow" charset="0"/>
              </a:rPr>
              <a:t>Have had no symptoms for at least 24 hours</a:t>
            </a:r>
          </a:p>
          <a:p>
            <a:pPr marL="694944" lvl="2" indent="-347472">
              <a:spcBef>
                <a:spcPts val="900"/>
              </a:spcBef>
              <a:buClr>
                <a:srgbClr val="005CAB"/>
              </a:buClr>
              <a:buSzPct val="75000"/>
              <a:buFont typeface="Courier New" charset="0"/>
              <a:buChar char="o"/>
              <a:defRPr/>
            </a:pPr>
            <a:r>
              <a:rPr lang="en-US" sz="2000" b="0" dirty="0">
                <a:solidFill>
                  <a:srgbClr val="000000"/>
                </a:solidFill>
                <a:latin typeface="Arial Narrow" charset="0"/>
              </a:rPr>
              <a:t>Have a written release from a medical practitioner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Handling Staff Illnesses</a:t>
            </a:r>
          </a:p>
        </p:txBody>
      </p:sp>
      <p:sp>
        <p:nvSpPr>
          <p:cNvPr id="106501" name="Rectangle 6"/>
          <p:cNvSpPr>
            <a:spLocks noChangeArrowheads="1"/>
          </p:cNvSpPr>
          <p:nvPr/>
        </p:nvSpPr>
        <p:spPr bwMode="auto">
          <a:xfrm>
            <a:off x="393192" y="1106425"/>
            <a:ext cx="6687990" cy="43704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defRPr/>
            </a:pPr>
            <a:r>
              <a:rPr lang="en-US" sz="2400" dirty="0" smtClean="0">
                <a:solidFill>
                  <a:srgbClr val="005CAB"/>
                </a:solidFill>
                <a:latin typeface="+mj-lt"/>
                <a:ea typeface="+mn-ea"/>
                <a:cs typeface="+mn-cs"/>
              </a:rPr>
              <a:t>If:</a:t>
            </a:r>
          </a:p>
          <a:p>
            <a:pPr marL="0" lvl="1" eaLnBrk="0" hangingPunct="0">
              <a:spcBef>
                <a:spcPts val="900"/>
              </a:spcBef>
              <a:defRPr/>
            </a:pPr>
            <a:r>
              <a:rPr lang="en-US" sz="2200" b="0" dirty="0">
                <a:solidFill>
                  <a:schemeClr val="tx1"/>
                </a:solidFill>
                <a:latin typeface="Arial Narrow"/>
                <a:cs typeface="Arial Narrow"/>
              </a:rPr>
              <a:t>The food handler has </a:t>
            </a:r>
            <a:r>
              <a:rPr lang="en-US" sz="2200" b="0" dirty="0" smtClean="0">
                <a:solidFill>
                  <a:schemeClr val="tx1"/>
                </a:solidFill>
                <a:latin typeface="Arial Narrow"/>
                <a:cs typeface="Arial Narrow"/>
              </a:rPr>
              <a:t>jaundice</a:t>
            </a:r>
          </a:p>
          <a:p>
            <a:pPr marL="0" lvl="1" eaLnBrk="0" hangingPunct="0">
              <a:defRPr/>
            </a:pPr>
            <a:endParaRPr lang="en-US" sz="2400" dirty="0" smtClean="0">
              <a:solidFill>
                <a:srgbClr val="005CAB"/>
              </a:solidFill>
              <a:latin typeface="+mj-lt"/>
              <a:ea typeface="+mn-ea"/>
              <a:cs typeface="+mn-cs"/>
            </a:endParaRPr>
          </a:p>
          <a:p>
            <a:pPr eaLnBrk="0" hangingPunct="0">
              <a:defRPr/>
            </a:pPr>
            <a:r>
              <a:rPr lang="en-US" sz="2400" dirty="0" smtClean="0">
                <a:solidFill>
                  <a:srgbClr val="005CAB"/>
                </a:solidFill>
                <a:latin typeface="+mj-lt"/>
                <a:ea typeface="+mn-ea"/>
                <a:cs typeface="+mn-cs"/>
              </a:rPr>
              <a:t>Then:</a:t>
            </a:r>
          </a:p>
          <a:p>
            <a:pPr marL="347472" lvl="1" indent="-342900">
              <a:spcBef>
                <a:spcPts val="900"/>
              </a:spcBef>
              <a:buClr>
                <a:schemeClr val="accent1"/>
              </a:buClr>
              <a:buSzPct val="100000"/>
              <a:buFont typeface="Lucida Grande"/>
              <a:buChar char="●"/>
              <a:defRPr/>
            </a:pPr>
            <a:r>
              <a:rPr lang="en-US" sz="2200" b="0" dirty="0">
                <a:solidFill>
                  <a:srgbClr val="231F20"/>
                </a:solidFill>
                <a:latin typeface="Arial Narrow"/>
                <a:cs typeface="Arial Narrow"/>
              </a:rPr>
              <a:t>Food handlers with jaundice must be reported to the regulatory authority</a:t>
            </a:r>
          </a:p>
          <a:p>
            <a:pPr marL="347472" lvl="1" indent="-342900">
              <a:spcBef>
                <a:spcPts val="900"/>
              </a:spcBef>
              <a:buClr>
                <a:schemeClr val="accent1"/>
              </a:buClr>
              <a:buSzPct val="100000"/>
              <a:buFont typeface="Lucida Grande"/>
              <a:buChar char="●"/>
              <a:defRPr/>
            </a:pPr>
            <a:r>
              <a:rPr lang="en-US" sz="2200" dirty="0">
                <a:solidFill>
                  <a:schemeClr val="accent1"/>
                </a:solidFill>
                <a:latin typeface="Arial Narrow"/>
                <a:cs typeface="Arial Narrow"/>
              </a:rPr>
              <a:t>Exclude</a:t>
            </a:r>
            <a:r>
              <a:rPr lang="en-US" sz="2200" b="0" dirty="0">
                <a:solidFill>
                  <a:srgbClr val="000000"/>
                </a:solidFill>
                <a:latin typeface="Arial Narrow"/>
                <a:cs typeface="Arial Narrow"/>
              </a:rPr>
              <a:t> </a:t>
            </a:r>
            <a:r>
              <a:rPr lang="en-US" sz="2200" b="0" dirty="0">
                <a:solidFill>
                  <a:srgbClr val="231F20"/>
                </a:solidFill>
                <a:latin typeface="Arial Narrow"/>
                <a:cs typeface="Arial Narrow"/>
              </a:rPr>
              <a:t>food handlers </a:t>
            </a:r>
            <a:r>
              <a:rPr lang="en-US" sz="2200" b="0" dirty="0" smtClean="0">
                <a:solidFill>
                  <a:srgbClr val="231F20"/>
                </a:solidFill>
                <a:latin typeface="Arial Narrow"/>
                <a:cs typeface="Arial Narrow"/>
              </a:rPr>
              <a:t>who’ve had </a:t>
            </a:r>
            <a:r>
              <a:rPr lang="en-US" sz="2200" b="0" dirty="0">
                <a:solidFill>
                  <a:srgbClr val="231F20"/>
                </a:solidFill>
                <a:latin typeface="Arial Narrow"/>
                <a:cs typeface="Arial Narrow"/>
              </a:rPr>
              <a:t>jaundice for less than </a:t>
            </a:r>
            <a:r>
              <a:rPr lang="en-US" sz="2200" b="0" dirty="0" smtClean="0">
                <a:solidFill>
                  <a:srgbClr val="231F20"/>
                </a:solidFill>
                <a:latin typeface="Arial Narrow"/>
                <a:cs typeface="Arial Narrow"/>
              </a:rPr>
              <a:t/>
            </a:r>
            <a:br>
              <a:rPr lang="en-US" sz="2200" b="0" dirty="0" smtClean="0">
                <a:solidFill>
                  <a:srgbClr val="231F20"/>
                </a:solidFill>
                <a:latin typeface="Arial Narrow"/>
                <a:cs typeface="Arial Narrow"/>
              </a:rPr>
            </a:br>
            <a:r>
              <a:rPr lang="en-US" sz="2200" b="0" dirty="0" smtClean="0">
                <a:solidFill>
                  <a:srgbClr val="231F20"/>
                </a:solidFill>
                <a:latin typeface="Arial Narrow"/>
                <a:cs typeface="Arial Narrow"/>
              </a:rPr>
              <a:t>7 </a:t>
            </a:r>
            <a:r>
              <a:rPr lang="en-US" sz="2200" b="0" dirty="0">
                <a:solidFill>
                  <a:srgbClr val="231F20"/>
                </a:solidFill>
                <a:latin typeface="Arial Narrow"/>
                <a:cs typeface="Arial Narrow"/>
              </a:rPr>
              <a:t>days from the </a:t>
            </a:r>
            <a:r>
              <a:rPr lang="en-US" sz="2200" b="0" dirty="0" smtClean="0">
                <a:solidFill>
                  <a:srgbClr val="231F20"/>
                </a:solidFill>
                <a:latin typeface="Arial Narrow"/>
                <a:cs typeface="Arial Narrow"/>
              </a:rPr>
              <a:t>operation</a:t>
            </a:r>
            <a:endParaRPr lang="en-US" sz="2200" b="0" dirty="0">
              <a:solidFill>
                <a:srgbClr val="231F20"/>
              </a:solidFill>
              <a:latin typeface="Arial Narrow"/>
              <a:cs typeface="Arial Narrow"/>
            </a:endParaRPr>
          </a:p>
          <a:p>
            <a:pPr marL="347472" lvl="1" indent="-342900">
              <a:spcBef>
                <a:spcPts val="900"/>
              </a:spcBef>
              <a:buClr>
                <a:schemeClr val="accent1"/>
              </a:buClr>
              <a:buSzPct val="100000"/>
              <a:buFont typeface="Lucida Grande"/>
              <a:buChar char="●"/>
              <a:defRPr/>
            </a:pPr>
            <a:r>
              <a:rPr lang="en-US" sz="2200" b="0" dirty="0">
                <a:solidFill>
                  <a:srgbClr val="231F20"/>
                </a:solidFill>
                <a:latin typeface="Arial Narrow"/>
                <a:cs typeface="Arial Narrow"/>
              </a:rPr>
              <a:t>Food handlers must have a written release from a </a:t>
            </a:r>
            <a:r>
              <a:rPr lang="en-US" sz="2200" b="0" dirty="0" smtClean="0">
                <a:solidFill>
                  <a:srgbClr val="231F20"/>
                </a:solidFill>
                <a:latin typeface="Arial Narrow"/>
                <a:cs typeface="Arial Narrow"/>
              </a:rPr>
              <a:t/>
            </a:r>
            <a:br>
              <a:rPr lang="en-US" sz="2200" b="0" dirty="0" smtClean="0">
                <a:solidFill>
                  <a:srgbClr val="231F20"/>
                </a:solidFill>
                <a:latin typeface="Arial Narrow"/>
                <a:cs typeface="Arial Narrow"/>
              </a:rPr>
            </a:br>
            <a:r>
              <a:rPr lang="en-US" sz="2200" b="0" dirty="0" smtClean="0">
                <a:solidFill>
                  <a:srgbClr val="231F20"/>
                </a:solidFill>
                <a:latin typeface="Arial Narrow"/>
                <a:cs typeface="Arial Narrow"/>
              </a:rPr>
              <a:t>medical </a:t>
            </a:r>
            <a:r>
              <a:rPr lang="en-US" sz="2200" b="0" dirty="0">
                <a:solidFill>
                  <a:srgbClr val="231F20"/>
                </a:solidFill>
                <a:latin typeface="Arial Narrow"/>
                <a:cs typeface="Arial Narrow"/>
              </a:rPr>
              <a:t>practitioner and approval from the regulatory authority before returning to </a:t>
            </a:r>
            <a:r>
              <a:rPr lang="en-US" sz="2200" b="0" dirty="0" smtClean="0">
                <a:solidFill>
                  <a:srgbClr val="231F20"/>
                </a:solidFill>
                <a:latin typeface="Arial Narrow"/>
                <a:cs typeface="Arial Narrow"/>
              </a:rPr>
              <a:t>work</a:t>
            </a:r>
            <a:endParaRPr lang="en-US" sz="2400" b="0" dirty="0">
              <a:solidFill>
                <a:srgbClr val="005CAB"/>
              </a:solidFill>
              <a:latin typeface="Arial Narrow"/>
              <a:ea typeface="+mn-ea"/>
              <a:cs typeface="Arial Narrow"/>
            </a:endParaRPr>
          </a:p>
        </p:txBody>
      </p:sp>
      <p:sp>
        <p:nvSpPr>
          <p:cNvPr id="10650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ChangeArrowheads="1"/>
          </p:cNvSpPr>
          <p:nvPr/>
        </p:nvSpPr>
        <p:spPr bwMode="auto">
          <a:xfrm>
            <a:off x="457200" y="2590800"/>
            <a:ext cx="45720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spcAft>
                <a:spcPct val="25000"/>
              </a:spcAft>
              <a:buClr>
                <a:srgbClr val="000000"/>
              </a:buClr>
              <a:buFont typeface="Symbol" charset="0"/>
              <a:buNone/>
              <a:defRPr/>
            </a:pPr>
            <a:endParaRPr lang="en-US" sz="2000" dirty="0">
              <a:solidFill>
                <a:srgbClr val="CC0000"/>
              </a:solidFill>
              <a:cs typeface="+mn-cs"/>
            </a:endParaRPr>
          </a:p>
          <a:p>
            <a:pPr eaLnBrk="0" hangingPunct="0">
              <a:spcBef>
                <a:spcPct val="50000"/>
              </a:spcBef>
              <a:spcAft>
                <a:spcPct val="25000"/>
              </a:spcAft>
              <a:buClr>
                <a:srgbClr val="000000"/>
              </a:buClr>
              <a:buFont typeface="Symbol" charset="0"/>
              <a:buNone/>
              <a:defRPr/>
            </a:pPr>
            <a:endParaRPr lang="en-US" sz="2000" b="0" dirty="0">
              <a:solidFill>
                <a:srgbClr val="CC0000"/>
              </a:solidFill>
              <a:cs typeface="+mn-cs"/>
            </a:endParaRPr>
          </a:p>
        </p:txBody>
      </p:sp>
      <p:sp>
        <p:nvSpPr>
          <p:cNvPr id="107525" name="Rectangle 9"/>
          <p:cNvSpPr>
            <a:spLocks noChangeArrowheads="1"/>
          </p:cNvSpPr>
          <p:nvPr/>
        </p:nvSpPr>
        <p:spPr bwMode="auto">
          <a:xfrm>
            <a:off x="393192" y="1106425"/>
            <a:ext cx="8240713" cy="507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defRPr/>
            </a:pPr>
            <a:r>
              <a:rPr lang="en-US" sz="2400" dirty="0" smtClean="0">
                <a:solidFill>
                  <a:srgbClr val="005CAB"/>
                </a:solidFill>
                <a:latin typeface="+mj-lt"/>
                <a:ea typeface="+mn-ea"/>
                <a:cs typeface="+mn-cs"/>
              </a:rPr>
              <a:t>If:</a:t>
            </a:r>
          </a:p>
          <a:p>
            <a:pPr marL="0" lvl="1">
              <a:spcBef>
                <a:spcPts val="900"/>
              </a:spcBef>
              <a:buClr>
                <a:srgbClr val="0093D3"/>
              </a:buClr>
              <a:buSzPct val="75000"/>
              <a:defRPr/>
            </a:pPr>
            <a:r>
              <a:rPr lang="en-US" sz="2200" b="0" dirty="0">
                <a:solidFill>
                  <a:srgbClr val="231F20"/>
                </a:solidFill>
                <a:latin typeface="Arial Narrow"/>
                <a:cs typeface="Arial Narrow"/>
              </a:rPr>
              <a:t>The food handler has been diagnosed with a foodborne illness </a:t>
            </a:r>
            <a:r>
              <a:rPr lang="en-US" sz="2200" b="0" dirty="0" smtClean="0">
                <a:solidFill>
                  <a:srgbClr val="231F20"/>
                </a:solidFill>
                <a:latin typeface="Arial Narrow"/>
                <a:cs typeface="Arial Narrow"/>
              </a:rPr>
              <a:t/>
            </a:r>
            <a:br>
              <a:rPr lang="en-US" sz="2200" b="0" dirty="0" smtClean="0">
                <a:solidFill>
                  <a:srgbClr val="231F20"/>
                </a:solidFill>
                <a:latin typeface="Arial Narrow"/>
                <a:cs typeface="Arial Narrow"/>
              </a:rPr>
            </a:br>
            <a:r>
              <a:rPr lang="en-US" sz="2200" b="0" dirty="0" smtClean="0">
                <a:solidFill>
                  <a:srgbClr val="231F20"/>
                </a:solidFill>
                <a:latin typeface="Arial Narrow"/>
                <a:cs typeface="Arial Narrow"/>
              </a:rPr>
              <a:t>caused </a:t>
            </a:r>
            <a:r>
              <a:rPr lang="en-US" sz="2200" b="0" dirty="0">
                <a:solidFill>
                  <a:srgbClr val="231F20"/>
                </a:solidFill>
                <a:latin typeface="Arial Narrow"/>
                <a:cs typeface="Arial Narrow"/>
              </a:rPr>
              <a:t>by one of these pathogens and has </a:t>
            </a:r>
            <a:r>
              <a:rPr lang="en-US" sz="2200" b="0" dirty="0" smtClean="0">
                <a:solidFill>
                  <a:srgbClr val="231F20"/>
                </a:solidFill>
                <a:latin typeface="Arial Narrow"/>
                <a:cs typeface="Arial Narrow"/>
              </a:rPr>
              <a:t>symptoms</a:t>
            </a:r>
            <a:endParaRPr lang="en-US" sz="2200" b="0" dirty="0">
              <a:solidFill>
                <a:srgbClr val="231F20"/>
              </a:solidFill>
              <a:latin typeface="Arial Narrow"/>
              <a:cs typeface="Arial Narrow"/>
            </a:endParaRPr>
          </a:p>
          <a:p>
            <a:pPr marL="342900" lvl="2" indent="-342900">
              <a:spcBef>
                <a:spcPts val="300"/>
              </a:spcBef>
              <a:buClr>
                <a:schemeClr val="accent1"/>
              </a:buClr>
              <a:buSzPct val="100000"/>
              <a:buFont typeface="Lucida Grande"/>
              <a:buChar char="●"/>
              <a:defRPr/>
            </a:pPr>
            <a:r>
              <a:rPr lang="en-US" sz="2200" b="0" dirty="0">
                <a:solidFill>
                  <a:srgbClr val="231F20"/>
                </a:solidFill>
                <a:latin typeface="Arial Narrow"/>
                <a:cs typeface="Arial Narrow"/>
              </a:rPr>
              <a:t>Hepatitis A </a:t>
            </a:r>
          </a:p>
          <a:p>
            <a:pPr marL="342900" lvl="2" indent="-342900">
              <a:spcBef>
                <a:spcPts val="300"/>
              </a:spcBef>
              <a:buClr>
                <a:schemeClr val="accent1"/>
              </a:buClr>
              <a:buSzPct val="100000"/>
              <a:buFont typeface="Lucida Grande"/>
              <a:buChar char="●"/>
              <a:defRPr/>
            </a:pPr>
            <a:r>
              <a:rPr lang="en-US" sz="2200" b="0" i="1" dirty="0">
                <a:solidFill>
                  <a:srgbClr val="231F20"/>
                </a:solidFill>
                <a:latin typeface="Arial Narrow"/>
                <a:cs typeface="Arial Narrow"/>
              </a:rPr>
              <a:t>Salmonella</a:t>
            </a:r>
            <a:r>
              <a:rPr lang="en-US" sz="2200" b="0" dirty="0">
                <a:solidFill>
                  <a:srgbClr val="231F20"/>
                </a:solidFill>
                <a:latin typeface="Arial Narrow"/>
                <a:cs typeface="Arial Narrow"/>
              </a:rPr>
              <a:t> Typhi</a:t>
            </a:r>
          </a:p>
          <a:p>
            <a:pPr marL="342900" lvl="2" indent="-342900">
              <a:spcBef>
                <a:spcPts val="300"/>
              </a:spcBef>
              <a:buClr>
                <a:schemeClr val="accent1"/>
              </a:buClr>
              <a:buSzPct val="100000"/>
              <a:buFont typeface="Lucida Grande"/>
              <a:buChar char="●"/>
              <a:defRPr/>
            </a:pPr>
            <a:r>
              <a:rPr lang="en-US" sz="2200" b="0" dirty="0">
                <a:solidFill>
                  <a:srgbClr val="231F20"/>
                </a:solidFill>
                <a:latin typeface="Arial Narrow"/>
                <a:cs typeface="Arial Narrow"/>
              </a:rPr>
              <a:t>Enterohemorrhagic and shiga </a:t>
            </a:r>
            <a:r>
              <a:rPr lang="en-US" sz="2200" b="0" dirty="0" smtClean="0">
                <a:solidFill>
                  <a:srgbClr val="231F20"/>
                </a:solidFill>
                <a:latin typeface="Arial Narrow"/>
                <a:cs typeface="Arial Narrow"/>
              </a:rPr>
              <a:t>toxin-producing </a:t>
            </a:r>
            <a:r>
              <a:rPr lang="en-US" sz="2200" b="0" i="1" dirty="0">
                <a:solidFill>
                  <a:srgbClr val="231F20"/>
                </a:solidFill>
                <a:latin typeface="Arial Narrow"/>
                <a:cs typeface="Arial Narrow"/>
              </a:rPr>
              <a:t>E. coli</a:t>
            </a:r>
          </a:p>
          <a:p>
            <a:pPr marL="342900" lvl="2" indent="-342900">
              <a:spcBef>
                <a:spcPts val="300"/>
              </a:spcBef>
              <a:buClr>
                <a:schemeClr val="accent1"/>
              </a:buClr>
              <a:buSzPct val="100000"/>
              <a:buFont typeface="Lucida Grande"/>
              <a:buChar char="●"/>
              <a:defRPr/>
            </a:pPr>
            <a:r>
              <a:rPr lang="en-US" sz="2200" b="0" dirty="0">
                <a:solidFill>
                  <a:srgbClr val="231F20"/>
                </a:solidFill>
                <a:latin typeface="Arial Narrow"/>
                <a:cs typeface="Arial Narrow"/>
              </a:rPr>
              <a:t>Norovirus</a:t>
            </a:r>
          </a:p>
          <a:p>
            <a:pPr marL="342900" lvl="2" indent="-342900">
              <a:spcBef>
                <a:spcPts val="300"/>
              </a:spcBef>
              <a:buClr>
                <a:schemeClr val="accent1"/>
              </a:buClr>
              <a:buSzPct val="100000"/>
              <a:buFont typeface="Lucida Grande"/>
              <a:buChar char="●"/>
              <a:defRPr/>
            </a:pPr>
            <a:r>
              <a:rPr lang="en-US" sz="2200" b="0" i="1" dirty="0">
                <a:solidFill>
                  <a:srgbClr val="231F20"/>
                </a:solidFill>
                <a:latin typeface="Arial Narrow"/>
                <a:cs typeface="Arial Narrow"/>
              </a:rPr>
              <a:t>Shigella</a:t>
            </a:r>
            <a:r>
              <a:rPr lang="en-US" sz="2200" b="0" dirty="0">
                <a:solidFill>
                  <a:srgbClr val="000000"/>
                </a:solidFill>
                <a:latin typeface="Arial Narrow"/>
                <a:cs typeface="Arial Narrow"/>
              </a:rPr>
              <a:t> </a:t>
            </a:r>
            <a:r>
              <a:rPr lang="en-US" sz="2200" b="0" dirty="0">
                <a:solidFill>
                  <a:srgbClr val="231F20"/>
                </a:solidFill>
                <a:latin typeface="Arial Narrow"/>
                <a:cs typeface="Arial Narrow"/>
              </a:rPr>
              <a:t>spp</a:t>
            </a:r>
            <a:r>
              <a:rPr lang="en-US" sz="2200" b="0" dirty="0" smtClean="0">
                <a:solidFill>
                  <a:srgbClr val="000000"/>
                </a:solidFill>
                <a:latin typeface="Arial Narrow"/>
                <a:cs typeface="Arial Narrow"/>
              </a:rPr>
              <a:t>.</a:t>
            </a:r>
          </a:p>
          <a:p>
            <a:pPr marL="342900" lvl="2" indent="-342900">
              <a:spcBef>
                <a:spcPts val="0"/>
              </a:spcBef>
              <a:buClr>
                <a:schemeClr val="accent1"/>
              </a:buClr>
              <a:buSzPct val="100000"/>
              <a:buFont typeface="Lucida Grande"/>
              <a:buChar char="●"/>
              <a:defRPr/>
            </a:pPr>
            <a:endParaRPr lang="en-US" sz="2400" dirty="0">
              <a:solidFill>
                <a:srgbClr val="005CAB"/>
              </a:solidFill>
              <a:latin typeface="+mj-lt"/>
              <a:ea typeface="+mn-ea"/>
              <a:cs typeface="+mn-cs"/>
            </a:endParaRPr>
          </a:p>
          <a:p>
            <a:pPr eaLnBrk="0" hangingPunct="0">
              <a:defRPr/>
            </a:pPr>
            <a:r>
              <a:rPr lang="en-US" sz="2400" dirty="0" smtClean="0">
                <a:solidFill>
                  <a:srgbClr val="005CAB"/>
                </a:solidFill>
                <a:latin typeface="+mj-lt"/>
                <a:ea typeface="+mn-ea"/>
                <a:cs typeface="+mn-cs"/>
              </a:rPr>
              <a:t>Then:</a:t>
            </a:r>
          </a:p>
          <a:p>
            <a:pPr marL="347472" lvl="1" indent="-347472">
              <a:spcBef>
                <a:spcPts val="600"/>
              </a:spcBef>
              <a:buClr>
                <a:schemeClr val="accent1"/>
              </a:buClr>
              <a:buSzPct val="75000"/>
              <a:buFont typeface="Wingdings" charset="0"/>
              <a:buChar char="l"/>
            </a:pPr>
            <a:r>
              <a:rPr lang="en-US" sz="2200" dirty="0">
                <a:solidFill>
                  <a:schemeClr val="accent1"/>
                </a:solidFill>
                <a:latin typeface="Arial Narrow"/>
                <a:cs typeface="Arial Narrow"/>
              </a:rPr>
              <a:t>Exclude</a:t>
            </a:r>
            <a:r>
              <a:rPr lang="en-US" sz="2200" b="0" dirty="0">
                <a:solidFill>
                  <a:srgbClr val="000000"/>
                </a:solidFill>
                <a:latin typeface="Arial Narrow"/>
                <a:cs typeface="Arial Narrow"/>
              </a:rPr>
              <a:t> </a:t>
            </a:r>
            <a:r>
              <a:rPr lang="en-US" sz="2200" b="0" dirty="0">
                <a:solidFill>
                  <a:srgbClr val="231F20"/>
                </a:solidFill>
                <a:latin typeface="Arial Narrow"/>
                <a:cs typeface="Arial Narrow"/>
              </a:rPr>
              <a:t>the food handler from the </a:t>
            </a:r>
            <a:r>
              <a:rPr lang="en-US" sz="2200" b="0" dirty="0" smtClean="0">
                <a:solidFill>
                  <a:srgbClr val="231F20"/>
                </a:solidFill>
                <a:latin typeface="Arial Narrow"/>
                <a:cs typeface="Arial Narrow"/>
              </a:rPr>
              <a:t>operation</a:t>
            </a:r>
            <a:endParaRPr lang="en-US" sz="2200" b="0" dirty="0">
              <a:solidFill>
                <a:srgbClr val="231F20"/>
              </a:solidFill>
              <a:latin typeface="Arial Narrow"/>
              <a:cs typeface="Arial Narrow"/>
            </a:endParaRPr>
          </a:p>
          <a:p>
            <a:pPr marL="347472" lvl="1" indent="-347472">
              <a:spcBef>
                <a:spcPts val="600"/>
              </a:spcBef>
              <a:buClr>
                <a:schemeClr val="accent1"/>
              </a:buClr>
              <a:buSzPct val="75000"/>
              <a:buFont typeface="Wingdings" charset="0"/>
              <a:buChar char="l"/>
            </a:pPr>
            <a:r>
              <a:rPr lang="en-US" sz="2200" b="0" dirty="0">
                <a:solidFill>
                  <a:srgbClr val="231F20"/>
                </a:solidFill>
                <a:latin typeface="Arial Narrow"/>
                <a:cs typeface="Arial Narrow"/>
              </a:rPr>
              <a:t>Work with the food handler</a:t>
            </a:r>
            <a:r>
              <a:rPr lang="ja-JP" altLang="en-US" sz="2200" b="0" dirty="0">
                <a:solidFill>
                  <a:srgbClr val="231F20"/>
                </a:solidFill>
                <a:latin typeface="Arial Narrow"/>
                <a:cs typeface="Arial Narrow"/>
              </a:rPr>
              <a:t>’</a:t>
            </a:r>
            <a:r>
              <a:rPr lang="en-US" altLang="ja-JP" sz="2200" b="0" dirty="0">
                <a:solidFill>
                  <a:srgbClr val="231F20"/>
                </a:solidFill>
                <a:latin typeface="Arial Narrow"/>
                <a:cs typeface="Arial Narrow"/>
              </a:rPr>
              <a:t>s medical practitioner and/or the local regulatory authority to decide when the person can go back to </a:t>
            </a:r>
            <a:r>
              <a:rPr lang="en-US" altLang="ja-JP" sz="2200" b="0" dirty="0" smtClean="0">
                <a:solidFill>
                  <a:srgbClr val="231F20"/>
                </a:solidFill>
                <a:latin typeface="Arial Narrow"/>
                <a:cs typeface="Arial Narrow"/>
              </a:rPr>
              <a:t>work</a:t>
            </a:r>
            <a:endParaRPr lang="en-US" sz="2400" dirty="0">
              <a:solidFill>
                <a:srgbClr val="009DDC"/>
              </a:solidFill>
              <a:ea typeface="+mn-ea"/>
              <a:cs typeface="+mn-cs"/>
            </a:endParaRPr>
          </a:p>
        </p:txBody>
      </p:sp>
      <p:sp>
        <p:nvSpPr>
          <p:cNvPr id="107526" name="Rectangle 11"/>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Handling Staff Illnesses</a:t>
            </a:r>
          </a:p>
        </p:txBody>
      </p:sp>
      <p:sp>
        <p:nvSpPr>
          <p:cNvPr id="107527"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3-13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3-14</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Review</a:t>
            </a:r>
            <a:endParaRPr lang="en-US" dirty="0">
              <a:latin typeface="Arial Narrow" charset="0"/>
              <a:cs typeface="+mj-cs"/>
            </a:endParaRPr>
          </a:p>
        </p:txBody>
      </p:sp>
    </p:spTree>
    <p:extLst>
      <p:ext uri="{BB962C8B-B14F-4D97-AF65-F5344CB8AC3E}">
        <p14:creationId xmlns:p14="http://schemas.microsoft.com/office/powerpoint/2010/main" xmlns="" val="915764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2549" name="Rectangle 5"/>
          <p:cNvSpPr>
            <a:spLocks noChangeArrowheads="1"/>
          </p:cNvSpPr>
          <p:nvPr/>
        </p:nvSpPr>
        <p:spPr bwMode="auto">
          <a:xfrm>
            <a:off x="392735" y="1152432"/>
            <a:ext cx="8307388"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90000"/>
              </a:lnSpc>
              <a:spcBef>
                <a:spcPct val="100000"/>
              </a:spcBef>
              <a:buClr>
                <a:srgbClr val="009DDC"/>
              </a:buClr>
              <a:buSzPct val="75000"/>
              <a:buFont typeface="Wingdings" pitchFamily="2" charset="2"/>
              <a:buNone/>
            </a:pPr>
            <a:r>
              <a:rPr lang="en-US" sz="2400" dirty="0">
                <a:solidFill>
                  <a:srgbClr val="005CAB"/>
                </a:solidFill>
                <a:latin typeface="+mj-lt"/>
                <a:ea typeface="+mn-ea"/>
                <a:cs typeface="+mn-cs"/>
              </a:rPr>
              <a:t>How long should you scrub your </a:t>
            </a:r>
            <a:r>
              <a:rPr lang="en-US" sz="2400" dirty="0" smtClean="0">
                <a:solidFill>
                  <a:srgbClr val="005CAB"/>
                </a:solidFill>
                <a:latin typeface="+mj-lt"/>
                <a:ea typeface="+mn-ea"/>
                <a:cs typeface="+mn-cs"/>
              </a:rPr>
              <a:t>hands </a:t>
            </a:r>
            <a:r>
              <a:rPr lang="en-US" sz="2400" dirty="0">
                <a:solidFill>
                  <a:srgbClr val="005CAB"/>
                </a:solidFill>
                <a:latin typeface="+mj-lt"/>
                <a:ea typeface="+mn-ea"/>
                <a:cs typeface="+mn-cs"/>
              </a:rPr>
              <a:t>with soap?</a:t>
            </a:r>
          </a:p>
          <a:p>
            <a:pPr marL="571500" lvl="1" indent="-457200">
              <a:lnSpc>
                <a:spcPct val="90000"/>
              </a:lnSpc>
              <a:spcBef>
                <a:spcPct val="50000"/>
              </a:spcBef>
              <a:buClr>
                <a:srgbClr val="0093D3"/>
              </a:buClr>
              <a:buSzPct val="75000"/>
              <a:buFont typeface="Wingdings" pitchFamily="2" charset="2"/>
              <a:buNone/>
            </a:pPr>
            <a:endParaRPr lang="en-US" sz="4400" b="1" dirty="0">
              <a:solidFill>
                <a:srgbClr val="0093D3"/>
              </a:solidFill>
            </a:endParaRPr>
          </a:p>
        </p:txBody>
      </p:sp>
      <p:sp>
        <p:nvSpPr>
          <p:cNvPr id="2412551" name="Text Box 7"/>
          <p:cNvSpPr txBox="1">
            <a:spLocks noChangeArrowheads="1"/>
          </p:cNvSpPr>
          <p:nvPr/>
        </p:nvSpPr>
        <p:spPr bwMode="auto">
          <a:xfrm>
            <a:off x="382308" y="1949340"/>
            <a:ext cx="373380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marL="342900" indent="-342900">
              <a:spcBef>
                <a:spcPct val="50000"/>
              </a:spcBef>
              <a:buClr>
                <a:schemeClr val="accent1"/>
              </a:buClr>
              <a:buFont typeface="Wingdings" pitchFamily="2" charset="2"/>
              <a:buChar char="l"/>
            </a:pPr>
            <a:r>
              <a:rPr lang="en-US" sz="2200" b="0" dirty="0">
                <a:solidFill>
                  <a:srgbClr val="231F20"/>
                </a:solidFill>
                <a:latin typeface="Arial Narrow" charset="0"/>
              </a:rPr>
              <a:t>10 to 15 seconds</a:t>
            </a:r>
          </a:p>
        </p:txBody>
      </p:sp>
      <p:sp>
        <p:nvSpPr>
          <p:cNvPr id="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3-15</a:t>
            </a:r>
          </a:p>
        </p:txBody>
      </p:sp>
      <p:sp>
        <p:nvSpPr>
          <p:cNvPr id="8"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xmlns="" val="3899188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12551"/>
                                        </p:tgtEl>
                                        <p:attrNameLst>
                                          <p:attrName>style.visibility</p:attrName>
                                        </p:attrNameLst>
                                      </p:cBhvr>
                                      <p:to>
                                        <p:strVal val="visible"/>
                                      </p:to>
                                    </p:set>
                                    <p:anim calcmode="lin" valueType="num">
                                      <p:cBhvr>
                                        <p:cTn id="7" dur="500" fill="hold"/>
                                        <p:tgtEl>
                                          <p:spTgt spid="2412551"/>
                                        </p:tgtEl>
                                        <p:attrNameLst>
                                          <p:attrName>ppt_w</p:attrName>
                                        </p:attrNameLst>
                                      </p:cBhvr>
                                      <p:tavLst>
                                        <p:tav tm="0">
                                          <p:val>
                                            <p:fltVal val="0"/>
                                          </p:val>
                                        </p:tav>
                                        <p:tav tm="100000">
                                          <p:val>
                                            <p:strVal val="#ppt_w"/>
                                          </p:val>
                                        </p:tav>
                                      </p:tavLst>
                                    </p:anim>
                                    <p:anim calcmode="lin" valueType="num">
                                      <p:cBhvr>
                                        <p:cTn id="8" dur="500" fill="hold"/>
                                        <p:tgtEl>
                                          <p:spTgt spid="2412551"/>
                                        </p:tgtEl>
                                        <p:attrNameLst>
                                          <p:attrName>ppt_h</p:attrName>
                                        </p:attrNameLst>
                                      </p:cBhvr>
                                      <p:tavLst>
                                        <p:tav tm="0">
                                          <p:val>
                                            <p:fltVal val="0"/>
                                          </p:val>
                                        </p:tav>
                                        <p:tav tm="100000">
                                          <p:val>
                                            <p:strVal val="#ppt_h"/>
                                          </p:val>
                                        </p:tav>
                                      </p:tavLst>
                                    </p:anim>
                                    <p:animEffect transition="in" filter="fade">
                                      <p:cBhvr>
                                        <p:cTn id="9" dur="500"/>
                                        <p:tgtEl>
                                          <p:spTgt spid="2412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25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2787" name="Rectangle 3"/>
          <p:cNvSpPr>
            <a:spLocks noGrp="1" noChangeArrowheads="1"/>
          </p:cNvSpPr>
          <p:nvPr>
            <p:ph type="body" idx="1"/>
          </p:nvPr>
        </p:nvSpPr>
        <p:spPr>
          <a:xfrm>
            <a:off x="394136" y="1156150"/>
            <a:ext cx="8077200" cy="381000"/>
          </a:xfrm>
          <a:noFill/>
          <a:ln/>
          <a:extLst>
            <a:ext uri="{91240B29-F687-4F45-9708-019B960494DF}">
              <a14:hiddenLine xmlns:a14="http://schemas.microsoft.com/office/drawing/2010/main" xmlns="" w="9525">
                <a:solidFill>
                  <a:schemeClr val="tx1"/>
                </a:solidFill>
                <a:miter lim="800000"/>
                <a:headEnd/>
                <a:tailEnd/>
              </a14:hiddenLine>
            </a:ext>
          </a:extLst>
        </p:spPr>
        <p:txBody>
          <a:bodyPr/>
          <a:lstStyle/>
          <a:p>
            <a:pPr marL="0" indent="0"/>
            <a:r>
              <a:rPr lang="en-US" dirty="0"/>
              <a:t>When do </a:t>
            </a:r>
            <a:r>
              <a:rPr lang="en-US" dirty="0" smtClean="0"/>
              <a:t>food handlers </a:t>
            </a:r>
            <a:r>
              <a:rPr lang="en-US" dirty="0"/>
              <a:t>have to wash their hands? </a:t>
            </a:r>
          </a:p>
        </p:txBody>
      </p:sp>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3-16</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1767668"/>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6688092" y="1767668"/>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xmlns="" val="0"/>
              </a:ext>
            </a:extLst>
          </a:blip>
          <a:stretch>
            <a:fillRect/>
          </a:stretch>
        </p:blipFill>
        <p:spPr bwMode="auto">
          <a:xfrm>
            <a:off x="2544880" y="1773227"/>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xmlns="" val="0"/>
              </a:ext>
            </a:extLst>
          </a:blip>
          <a:stretch>
            <a:fillRect/>
          </a:stretch>
        </p:blipFill>
        <p:spPr bwMode="auto">
          <a:xfrm>
            <a:off x="4596697" y="1767668"/>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pic>
        <p:nvPicPr>
          <p:cNvPr id="4" name="Picture 4"/>
          <p:cNvPicPr>
            <a:picLocks noChangeAspect="1" noChangeArrowheads="1"/>
          </p:cNvPicPr>
          <p:nvPr/>
        </p:nvPicPr>
        <p:blipFill>
          <a:blip r:embed="rId7">
            <a:extLst>
              <a:ext uri="{28A0092B-C50C-407E-A947-70E740481C1C}">
                <a14:useLocalDpi xmlns:a14="http://schemas.microsoft.com/office/drawing/2010/main" xmlns="" val="0"/>
              </a:ext>
            </a:extLst>
          </a:blip>
          <a:stretch>
            <a:fillRect/>
          </a:stretch>
        </p:blipFill>
        <p:spPr bwMode="auto">
          <a:xfrm>
            <a:off x="495300" y="3859045"/>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pic>
        <p:nvPicPr>
          <p:cNvPr id="5" name="Picture 5"/>
          <p:cNvPicPr>
            <a:picLocks noChangeAspect="1" noChangeArrowheads="1"/>
          </p:cNvPicPr>
          <p:nvPr/>
        </p:nvPicPr>
        <p:blipFill>
          <a:blip r:embed="rId8">
            <a:extLst>
              <a:ext uri="{28A0092B-C50C-407E-A947-70E740481C1C}">
                <a14:useLocalDpi xmlns:a14="http://schemas.microsoft.com/office/drawing/2010/main" xmlns="" val="0"/>
              </a:ext>
            </a:extLst>
          </a:blip>
          <a:stretch>
            <a:fillRect/>
          </a:stretch>
        </p:blipFill>
        <p:spPr bwMode="auto">
          <a:xfrm>
            <a:off x="2544880" y="3859045"/>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xmlns="" val="0"/>
              </a:ext>
            </a:extLst>
          </a:blip>
          <a:stretch>
            <a:fillRect/>
          </a:stretch>
        </p:blipFill>
        <p:spPr bwMode="auto">
          <a:xfrm>
            <a:off x="4596697" y="3859045"/>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
        <p:nvSpPr>
          <p:cNvPr id="20"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xmlns="" val="374572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500"/>
                                        <p:tgtEl>
                                          <p:spTgt spid="10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fade">
                                      <p:cBhvr>
                                        <p:cTn id="3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2787" name="Rectangle 3"/>
          <p:cNvSpPr>
            <a:spLocks noGrp="1" noChangeArrowheads="1"/>
          </p:cNvSpPr>
          <p:nvPr>
            <p:ph type="body" idx="1"/>
          </p:nvPr>
        </p:nvSpPr>
        <p:spPr>
          <a:xfrm>
            <a:off x="394136" y="1156150"/>
            <a:ext cx="8077200" cy="381000"/>
          </a:xfrm>
          <a:noFill/>
          <a:ln/>
          <a:extLst>
            <a:ext uri="{91240B29-F687-4F45-9708-019B960494DF}">
              <a14:hiddenLine xmlns:a14="http://schemas.microsoft.com/office/drawing/2010/main" xmlns="" w="9525">
                <a:solidFill>
                  <a:schemeClr val="tx1"/>
                </a:solidFill>
                <a:miter lim="800000"/>
                <a:headEnd/>
                <a:tailEnd/>
              </a14:hiddenLine>
            </a:ext>
          </a:extLst>
        </p:spPr>
        <p:txBody>
          <a:bodyPr/>
          <a:lstStyle/>
          <a:p>
            <a:pPr marL="0" indent="0"/>
            <a:r>
              <a:rPr lang="en-US" dirty="0"/>
              <a:t>When do </a:t>
            </a:r>
            <a:r>
              <a:rPr lang="en-US" dirty="0" smtClean="0"/>
              <a:t>food handlers </a:t>
            </a:r>
            <a:r>
              <a:rPr lang="en-US" dirty="0"/>
              <a:t>have to wash their hands? </a:t>
            </a:r>
          </a:p>
        </p:txBody>
      </p:sp>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3-17</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2671004" y="1781694"/>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495300" y="1781694"/>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xmlns="" val="0"/>
              </a:ext>
            </a:extLst>
          </a:blip>
          <a:stretch>
            <a:fillRect/>
          </a:stretch>
        </p:blipFill>
        <p:spPr bwMode="auto">
          <a:xfrm>
            <a:off x="2671004" y="3891168"/>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xmlns="" val="0"/>
              </a:ext>
            </a:extLst>
          </a:blip>
          <a:stretch>
            <a:fillRect/>
          </a:stretch>
        </p:blipFill>
        <p:spPr bwMode="auto">
          <a:xfrm>
            <a:off x="6958012" y="1781694"/>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xmlns="" val="0"/>
              </a:ext>
            </a:extLst>
          </a:blip>
          <a:stretch>
            <a:fillRect/>
          </a:stretch>
        </p:blipFill>
        <p:spPr bwMode="auto">
          <a:xfrm>
            <a:off x="4815052" y="1781694"/>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
        <p:nvSpPr>
          <p:cNvPr id="20"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xmlns="" val="0"/>
              </a:ext>
            </a:extLst>
          </a:blip>
          <a:stretch>
            <a:fillRect/>
          </a:stretch>
        </p:blipFill>
        <p:spPr bwMode="auto">
          <a:xfrm>
            <a:off x="571500" y="3891168"/>
            <a:ext cx="1828800" cy="1828800"/>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xmlns="" val="106889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5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fade">
                                      <p:cBhvr>
                                        <p:cTn id="22" dur="500"/>
                                        <p:tgtEl>
                                          <p:spTgt spid="20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fade">
                                      <p:cBhvr>
                                        <p:cTn id="3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4596" name="Rectangle 4"/>
          <p:cNvSpPr>
            <a:spLocks noChangeArrowheads="1"/>
          </p:cNvSpPr>
          <p:nvPr/>
        </p:nvSpPr>
        <p:spPr bwMode="auto">
          <a:xfrm>
            <a:off x="400050" y="1285875"/>
            <a:ext cx="8307388"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90000"/>
              </a:lnSpc>
              <a:spcBef>
                <a:spcPct val="100000"/>
              </a:spcBef>
              <a:buClr>
                <a:srgbClr val="009DDC"/>
              </a:buClr>
              <a:buSzPct val="75000"/>
              <a:buFont typeface="Wingdings" pitchFamily="2" charset="2"/>
              <a:buNone/>
            </a:pPr>
            <a:r>
              <a:rPr lang="en-US" sz="2400" dirty="0">
                <a:solidFill>
                  <a:srgbClr val="005CAB"/>
                </a:solidFill>
                <a:latin typeface="+mj-lt"/>
              </a:rPr>
              <a:t>What’s wrong with this picture?</a:t>
            </a:r>
          </a:p>
          <a:p>
            <a:pPr marL="571500" lvl="1" indent="-457200">
              <a:lnSpc>
                <a:spcPct val="90000"/>
              </a:lnSpc>
              <a:spcBef>
                <a:spcPct val="50000"/>
              </a:spcBef>
              <a:buClr>
                <a:srgbClr val="0093D3"/>
              </a:buClr>
              <a:buSzPct val="75000"/>
              <a:buFont typeface="Wingdings" pitchFamily="2" charset="2"/>
              <a:buNone/>
            </a:pPr>
            <a:endParaRPr lang="en-US" sz="4400" b="1" dirty="0">
              <a:solidFill>
                <a:srgbClr val="0093D3"/>
              </a:solidFill>
            </a:endParaRPr>
          </a:p>
        </p:txBody>
      </p:sp>
      <p:pic>
        <p:nvPicPr>
          <p:cNvPr id="2414597" name="Picture 5"/>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1685925" y="1871854"/>
            <a:ext cx="5303520" cy="3654099"/>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lgn="ctr">
                <a:solidFill>
                  <a:schemeClr val="tx1"/>
                </a:solidFill>
                <a:miter lim="800000"/>
                <a:headEnd/>
                <a:tailEnd/>
              </a14:hiddenLine>
            </a:ext>
          </a:extLst>
        </p:spPr>
      </p:pic>
      <p:sp>
        <p:nvSpPr>
          <p:cNvPr id="2414598" name="Oval 6"/>
          <p:cNvSpPr>
            <a:spLocks noChangeArrowheads="1"/>
          </p:cNvSpPr>
          <p:nvPr/>
        </p:nvSpPr>
        <p:spPr bwMode="auto">
          <a:xfrm>
            <a:off x="2834209" y="2491315"/>
            <a:ext cx="790575" cy="1009650"/>
          </a:xfrm>
          <a:prstGeom prst="ellipse">
            <a:avLst/>
          </a:prstGeom>
          <a:noFill/>
          <a:ln w="57150" algn="ctr">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p>
        </p:txBody>
      </p:sp>
      <p:sp>
        <p:nvSpPr>
          <p:cNvPr id="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3-18</a:t>
            </a:r>
          </a:p>
        </p:txBody>
      </p:sp>
      <p:sp>
        <p:nvSpPr>
          <p:cNvPr id="7" name="Oval 6"/>
          <p:cNvSpPr>
            <a:spLocks noChangeArrowheads="1"/>
          </p:cNvSpPr>
          <p:nvPr/>
        </p:nvSpPr>
        <p:spPr bwMode="auto">
          <a:xfrm>
            <a:off x="1643590" y="2061250"/>
            <a:ext cx="3437867" cy="1726264"/>
          </a:xfrm>
          <a:prstGeom prst="ellipse">
            <a:avLst/>
          </a:prstGeom>
          <a:noFill/>
          <a:ln w="57150" algn="ctr">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endParaRPr lang="en-US" dirty="0"/>
          </a:p>
        </p:txBody>
      </p:sp>
      <p:sp>
        <p:nvSpPr>
          <p:cNvPr id="9"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xmlns="" val="554347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14598"/>
                                        </p:tgtEl>
                                        <p:attrNameLst>
                                          <p:attrName>style.visibility</p:attrName>
                                        </p:attrNameLst>
                                      </p:cBhvr>
                                      <p:to>
                                        <p:strVal val="visible"/>
                                      </p:to>
                                    </p:set>
                                    <p:anim calcmode="lin" valueType="num">
                                      <p:cBhvr>
                                        <p:cTn id="7" dur="500" fill="hold"/>
                                        <p:tgtEl>
                                          <p:spTgt spid="2414598"/>
                                        </p:tgtEl>
                                        <p:attrNameLst>
                                          <p:attrName>ppt_w</p:attrName>
                                        </p:attrNameLst>
                                      </p:cBhvr>
                                      <p:tavLst>
                                        <p:tav tm="0">
                                          <p:val>
                                            <p:fltVal val="0"/>
                                          </p:val>
                                        </p:tav>
                                        <p:tav tm="100000">
                                          <p:val>
                                            <p:strVal val="#ppt_w"/>
                                          </p:val>
                                        </p:tav>
                                      </p:tavLst>
                                    </p:anim>
                                    <p:anim calcmode="lin" valueType="num">
                                      <p:cBhvr>
                                        <p:cTn id="8" dur="500" fill="hold"/>
                                        <p:tgtEl>
                                          <p:spTgt spid="2414598"/>
                                        </p:tgtEl>
                                        <p:attrNameLst>
                                          <p:attrName>ppt_h</p:attrName>
                                        </p:attrNameLst>
                                      </p:cBhvr>
                                      <p:tavLst>
                                        <p:tav tm="0">
                                          <p:val>
                                            <p:fltVal val="0"/>
                                          </p:val>
                                        </p:tav>
                                        <p:tav tm="100000">
                                          <p:val>
                                            <p:strVal val="#ppt_h"/>
                                          </p:val>
                                        </p:tav>
                                      </p:tavLst>
                                    </p:anim>
                                    <p:animEffect transition="in" filter="fade">
                                      <p:cBhvr>
                                        <p:cTn id="9" dur="500"/>
                                        <p:tgtEl>
                                          <p:spTgt spid="24145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4598"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8691" name="Rectangle 3"/>
          <p:cNvSpPr>
            <a:spLocks noChangeArrowheads="1"/>
          </p:cNvSpPr>
          <p:nvPr/>
        </p:nvSpPr>
        <p:spPr bwMode="auto">
          <a:xfrm>
            <a:off x="400050" y="1285875"/>
            <a:ext cx="8307388"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90000"/>
              </a:lnSpc>
              <a:spcBef>
                <a:spcPct val="100000"/>
              </a:spcBef>
              <a:buClr>
                <a:srgbClr val="009DDC"/>
              </a:buClr>
              <a:buSzPct val="75000"/>
              <a:buFont typeface="Wingdings" pitchFamily="2" charset="2"/>
              <a:buNone/>
            </a:pPr>
            <a:r>
              <a:rPr lang="en-US" sz="2400" dirty="0">
                <a:solidFill>
                  <a:srgbClr val="005CAB"/>
                </a:solidFill>
                <a:latin typeface="+mj-lt"/>
              </a:rPr>
              <a:t>What’s wrong with this picture?</a:t>
            </a:r>
          </a:p>
          <a:p>
            <a:pPr marL="571500" lvl="1" indent="-457200">
              <a:lnSpc>
                <a:spcPct val="90000"/>
              </a:lnSpc>
              <a:spcBef>
                <a:spcPct val="50000"/>
              </a:spcBef>
              <a:buClr>
                <a:srgbClr val="0093D3"/>
              </a:buClr>
              <a:buSzPct val="75000"/>
              <a:buFont typeface="Wingdings" pitchFamily="2" charset="2"/>
              <a:buNone/>
            </a:pPr>
            <a:endParaRPr lang="en-US" sz="4400" b="1" dirty="0">
              <a:solidFill>
                <a:srgbClr val="0093D3"/>
              </a:solidFill>
            </a:endParaRPr>
          </a:p>
        </p:txBody>
      </p:sp>
      <p:pic>
        <p:nvPicPr>
          <p:cNvPr id="2418693"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806" t="961" r="3097" b="3997"/>
          <a:stretch/>
        </p:blipFill>
        <p:spPr bwMode="auto">
          <a:xfrm>
            <a:off x="1681163" y="1866899"/>
            <a:ext cx="5302250" cy="3665539"/>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lgn="ctr">
                <a:solidFill>
                  <a:schemeClr val="tx1"/>
                </a:solidFill>
                <a:miter lim="800000"/>
                <a:headEnd/>
                <a:tailEnd/>
              </a14:hiddenLine>
            </a:ext>
          </a:extLst>
        </p:spPr>
      </p:pic>
      <p:sp>
        <p:nvSpPr>
          <p:cNvPr id="2418694" name="Oval 6"/>
          <p:cNvSpPr>
            <a:spLocks noChangeArrowheads="1"/>
          </p:cNvSpPr>
          <p:nvPr/>
        </p:nvSpPr>
        <p:spPr bwMode="auto">
          <a:xfrm>
            <a:off x="4050241" y="4754033"/>
            <a:ext cx="1257300" cy="1009650"/>
          </a:xfrm>
          <a:prstGeom prst="ellipse">
            <a:avLst/>
          </a:prstGeom>
          <a:noFill/>
          <a:ln w="57150" algn="ctr">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dirty="0"/>
          </a:p>
        </p:txBody>
      </p:sp>
      <p:sp>
        <p:nvSpPr>
          <p:cNvPr id="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3-19</a:t>
            </a:r>
          </a:p>
        </p:txBody>
      </p:sp>
      <p:sp>
        <p:nvSpPr>
          <p:cNvPr id="7" name="Oval 6"/>
          <p:cNvSpPr>
            <a:spLocks noChangeArrowheads="1"/>
          </p:cNvSpPr>
          <p:nvPr/>
        </p:nvSpPr>
        <p:spPr bwMode="auto">
          <a:xfrm>
            <a:off x="4896346" y="3822377"/>
            <a:ext cx="1257300" cy="1009650"/>
          </a:xfrm>
          <a:prstGeom prst="ellipse">
            <a:avLst/>
          </a:prstGeom>
          <a:noFill/>
          <a:ln w="57150" algn="ctr">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dirty="0"/>
          </a:p>
        </p:txBody>
      </p:sp>
      <p:sp>
        <p:nvSpPr>
          <p:cNvPr id="9"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xmlns="" val="1506342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18694"/>
                                        </p:tgtEl>
                                        <p:attrNameLst>
                                          <p:attrName>style.visibility</p:attrName>
                                        </p:attrNameLst>
                                      </p:cBhvr>
                                      <p:to>
                                        <p:strVal val="visible"/>
                                      </p:to>
                                    </p:set>
                                    <p:anim calcmode="lin" valueType="num">
                                      <p:cBhvr>
                                        <p:cTn id="7" dur="500" fill="hold"/>
                                        <p:tgtEl>
                                          <p:spTgt spid="2418694"/>
                                        </p:tgtEl>
                                        <p:attrNameLst>
                                          <p:attrName>ppt_w</p:attrName>
                                        </p:attrNameLst>
                                      </p:cBhvr>
                                      <p:tavLst>
                                        <p:tav tm="0">
                                          <p:val>
                                            <p:fltVal val="0"/>
                                          </p:val>
                                        </p:tav>
                                        <p:tav tm="100000">
                                          <p:val>
                                            <p:strVal val="#ppt_w"/>
                                          </p:val>
                                        </p:tav>
                                      </p:tavLst>
                                    </p:anim>
                                    <p:anim calcmode="lin" valueType="num">
                                      <p:cBhvr>
                                        <p:cTn id="8" dur="500" fill="hold"/>
                                        <p:tgtEl>
                                          <p:spTgt spid="2418694"/>
                                        </p:tgtEl>
                                        <p:attrNameLst>
                                          <p:attrName>ppt_h</p:attrName>
                                        </p:attrNameLst>
                                      </p:cBhvr>
                                      <p:tavLst>
                                        <p:tav tm="0">
                                          <p:val>
                                            <p:fltVal val="0"/>
                                          </p:val>
                                        </p:tav>
                                        <p:tav tm="100000">
                                          <p:val>
                                            <p:strVal val="#ppt_h"/>
                                          </p:val>
                                        </p:tav>
                                      </p:tavLst>
                                    </p:anim>
                                    <p:animEffect transition="in" filter="fade">
                                      <p:cBhvr>
                                        <p:cTn id="9" dur="500"/>
                                        <p:tgtEl>
                                          <p:spTgt spid="241869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8694"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watch a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3-2</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DVD</a:t>
            </a:r>
            <a:endParaRPr lang="en-US" dirty="0">
              <a:latin typeface="Arial Narrow" charset="0"/>
              <a:cs typeface="+mj-cs"/>
            </a:endParaRPr>
          </a:p>
        </p:txBody>
      </p:sp>
    </p:spTree>
    <p:extLst>
      <p:ext uri="{BB962C8B-B14F-4D97-AF65-F5344CB8AC3E}">
        <p14:creationId xmlns:p14="http://schemas.microsoft.com/office/powerpoint/2010/main" xmlns="" val="2393704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8931" name="Rectangle 3"/>
          <p:cNvSpPr>
            <a:spLocks noChangeArrowheads="1"/>
          </p:cNvSpPr>
          <p:nvPr/>
        </p:nvSpPr>
        <p:spPr bwMode="auto">
          <a:xfrm>
            <a:off x="400050" y="1285875"/>
            <a:ext cx="8307388"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90000"/>
              </a:lnSpc>
              <a:spcBef>
                <a:spcPct val="100000"/>
              </a:spcBef>
              <a:buClr>
                <a:srgbClr val="009DDC"/>
              </a:buClr>
              <a:buSzPct val="75000"/>
              <a:buFont typeface="Wingdings" pitchFamily="2" charset="2"/>
              <a:buNone/>
            </a:pPr>
            <a:r>
              <a:rPr lang="en-US" sz="2400" dirty="0">
                <a:solidFill>
                  <a:srgbClr val="005CAB"/>
                </a:solidFill>
                <a:latin typeface="+mj-lt"/>
              </a:rPr>
              <a:t>What’s wrong with this picture?</a:t>
            </a:r>
          </a:p>
          <a:p>
            <a:pPr marL="571500" lvl="1" indent="-457200">
              <a:lnSpc>
                <a:spcPct val="90000"/>
              </a:lnSpc>
              <a:spcBef>
                <a:spcPct val="50000"/>
              </a:spcBef>
              <a:buClr>
                <a:srgbClr val="0093D3"/>
              </a:buClr>
              <a:buSzPct val="75000"/>
              <a:buFont typeface="Wingdings" pitchFamily="2" charset="2"/>
              <a:buNone/>
            </a:pPr>
            <a:endParaRPr lang="en-US" sz="4400" b="1" dirty="0">
              <a:solidFill>
                <a:srgbClr val="0093D3"/>
              </a:solidFill>
            </a:endParaRPr>
          </a:p>
        </p:txBody>
      </p:sp>
      <p:pic>
        <p:nvPicPr>
          <p:cNvPr id="2428933" name="Picture 5"/>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2577267" y="1877486"/>
            <a:ext cx="3837067" cy="3646485"/>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lgn="ctr">
                <a:solidFill>
                  <a:schemeClr val="tx1"/>
                </a:solidFill>
                <a:miter lim="800000"/>
                <a:headEnd/>
                <a:tailEnd/>
              </a14:hiddenLine>
            </a:ext>
          </a:extLst>
        </p:spPr>
      </p:pic>
      <p:sp>
        <p:nvSpPr>
          <p:cNvPr id="2428934" name="Oval 6"/>
          <p:cNvSpPr>
            <a:spLocks noChangeArrowheads="1"/>
          </p:cNvSpPr>
          <p:nvPr/>
        </p:nvSpPr>
        <p:spPr bwMode="auto">
          <a:xfrm>
            <a:off x="4791075" y="1752600"/>
            <a:ext cx="1276350" cy="1171575"/>
          </a:xfrm>
          <a:prstGeom prst="ellipse">
            <a:avLst/>
          </a:prstGeom>
          <a:noFill/>
          <a:ln w="57150" algn="ctr">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dirty="0"/>
          </a:p>
        </p:txBody>
      </p:sp>
      <p:sp>
        <p:nvSpPr>
          <p:cNvPr id="2428935" name="Oval 7"/>
          <p:cNvSpPr>
            <a:spLocks noChangeArrowheads="1"/>
          </p:cNvSpPr>
          <p:nvPr/>
        </p:nvSpPr>
        <p:spPr bwMode="auto">
          <a:xfrm>
            <a:off x="4162425" y="3619500"/>
            <a:ext cx="1276350" cy="1171575"/>
          </a:xfrm>
          <a:prstGeom prst="ellipse">
            <a:avLst/>
          </a:prstGeom>
          <a:noFill/>
          <a:ln w="57150" algn="ctr">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dirty="0"/>
          </a:p>
        </p:txBody>
      </p:sp>
      <p:sp>
        <p:nvSpPr>
          <p:cNvPr id="2428936" name="Oval 8"/>
          <p:cNvSpPr>
            <a:spLocks noChangeArrowheads="1"/>
          </p:cNvSpPr>
          <p:nvPr/>
        </p:nvSpPr>
        <p:spPr bwMode="auto">
          <a:xfrm>
            <a:off x="3380317" y="4801659"/>
            <a:ext cx="1276350" cy="666750"/>
          </a:xfrm>
          <a:prstGeom prst="ellipse">
            <a:avLst/>
          </a:prstGeom>
          <a:noFill/>
          <a:ln w="57150" algn="ctr">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dirty="0"/>
          </a:p>
        </p:txBody>
      </p:sp>
      <p:sp>
        <p:nvSpPr>
          <p:cNvPr id="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3-20</a:t>
            </a:r>
          </a:p>
        </p:txBody>
      </p:sp>
      <p:sp>
        <p:nvSpPr>
          <p:cNvPr id="10"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xmlns="" val="2666023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28934"/>
                                        </p:tgtEl>
                                        <p:attrNameLst>
                                          <p:attrName>style.visibility</p:attrName>
                                        </p:attrNameLst>
                                      </p:cBhvr>
                                      <p:to>
                                        <p:strVal val="visible"/>
                                      </p:to>
                                    </p:set>
                                    <p:anim calcmode="lin" valueType="num">
                                      <p:cBhvr>
                                        <p:cTn id="7" dur="500" fill="hold"/>
                                        <p:tgtEl>
                                          <p:spTgt spid="2428934"/>
                                        </p:tgtEl>
                                        <p:attrNameLst>
                                          <p:attrName>ppt_w</p:attrName>
                                        </p:attrNameLst>
                                      </p:cBhvr>
                                      <p:tavLst>
                                        <p:tav tm="0">
                                          <p:val>
                                            <p:fltVal val="0"/>
                                          </p:val>
                                        </p:tav>
                                        <p:tav tm="100000">
                                          <p:val>
                                            <p:strVal val="#ppt_w"/>
                                          </p:val>
                                        </p:tav>
                                      </p:tavLst>
                                    </p:anim>
                                    <p:anim calcmode="lin" valueType="num">
                                      <p:cBhvr>
                                        <p:cTn id="8" dur="500" fill="hold"/>
                                        <p:tgtEl>
                                          <p:spTgt spid="2428934"/>
                                        </p:tgtEl>
                                        <p:attrNameLst>
                                          <p:attrName>ppt_h</p:attrName>
                                        </p:attrNameLst>
                                      </p:cBhvr>
                                      <p:tavLst>
                                        <p:tav tm="0">
                                          <p:val>
                                            <p:fltVal val="0"/>
                                          </p:val>
                                        </p:tav>
                                        <p:tav tm="100000">
                                          <p:val>
                                            <p:strVal val="#ppt_h"/>
                                          </p:val>
                                        </p:tav>
                                      </p:tavLst>
                                    </p:anim>
                                    <p:animEffect transition="in" filter="fade">
                                      <p:cBhvr>
                                        <p:cTn id="9" dur="500"/>
                                        <p:tgtEl>
                                          <p:spTgt spid="24289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428935"/>
                                        </p:tgtEl>
                                        <p:attrNameLst>
                                          <p:attrName>style.visibility</p:attrName>
                                        </p:attrNameLst>
                                      </p:cBhvr>
                                      <p:to>
                                        <p:strVal val="visible"/>
                                      </p:to>
                                    </p:set>
                                    <p:anim calcmode="lin" valueType="num">
                                      <p:cBhvr>
                                        <p:cTn id="14" dur="500" fill="hold"/>
                                        <p:tgtEl>
                                          <p:spTgt spid="2428935"/>
                                        </p:tgtEl>
                                        <p:attrNameLst>
                                          <p:attrName>ppt_w</p:attrName>
                                        </p:attrNameLst>
                                      </p:cBhvr>
                                      <p:tavLst>
                                        <p:tav tm="0">
                                          <p:val>
                                            <p:fltVal val="0"/>
                                          </p:val>
                                        </p:tav>
                                        <p:tav tm="100000">
                                          <p:val>
                                            <p:strVal val="#ppt_w"/>
                                          </p:val>
                                        </p:tav>
                                      </p:tavLst>
                                    </p:anim>
                                    <p:anim calcmode="lin" valueType="num">
                                      <p:cBhvr>
                                        <p:cTn id="15" dur="500" fill="hold"/>
                                        <p:tgtEl>
                                          <p:spTgt spid="2428935"/>
                                        </p:tgtEl>
                                        <p:attrNameLst>
                                          <p:attrName>ppt_h</p:attrName>
                                        </p:attrNameLst>
                                      </p:cBhvr>
                                      <p:tavLst>
                                        <p:tav tm="0">
                                          <p:val>
                                            <p:fltVal val="0"/>
                                          </p:val>
                                        </p:tav>
                                        <p:tav tm="100000">
                                          <p:val>
                                            <p:strVal val="#ppt_h"/>
                                          </p:val>
                                        </p:tav>
                                      </p:tavLst>
                                    </p:anim>
                                    <p:animEffect transition="in" filter="fade">
                                      <p:cBhvr>
                                        <p:cTn id="16" dur="500"/>
                                        <p:tgtEl>
                                          <p:spTgt spid="242893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428936"/>
                                        </p:tgtEl>
                                        <p:attrNameLst>
                                          <p:attrName>style.visibility</p:attrName>
                                        </p:attrNameLst>
                                      </p:cBhvr>
                                      <p:to>
                                        <p:strVal val="visible"/>
                                      </p:to>
                                    </p:set>
                                    <p:anim calcmode="lin" valueType="num">
                                      <p:cBhvr>
                                        <p:cTn id="21" dur="500" fill="hold"/>
                                        <p:tgtEl>
                                          <p:spTgt spid="2428936"/>
                                        </p:tgtEl>
                                        <p:attrNameLst>
                                          <p:attrName>ppt_w</p:attrName>
                                        </p:attrNameLst>
                                      </p:cBhvr>
                                      <p:tavLst>
                                        <p:tav tm="0">
                                          <p:val>
                                            <p:fltVal val="0"/>
                                          </p:val>
                                        </p:tav>
                                        <p:tav tm="100000">
                                          <p:val>
                                            <p:strVal val="#ppt_w"/>
                                          </p:val>
                                        </p:tav>
                                      </p:tavLst>
                                    </p:anim>
                                    <p:anim calcmode="lin" valueType="num">
                                      <p:cBhvr>
                                        <p:cTn id="22" dur="500" fill="hold"/>
                                        <p:tgtEl>
                                          <p:spTgt spid="2428936"/>
                                        </p:tgtEl>
                                        <p:attrNameLst>
                                          <p:attrName>ppt_h</p:attrName>
                                        </p:attrNameLst>
                                      </p:cBhvr>
                                      <p:tavLst>
                                        <p:tav tm="0">
                                          <p:val>
                                            <p:fltVal val="0"/>
                                          </p:val>
                                        </p:tav>
                                        <p:tav tm="100000">
                                          <p:val>
                                            <p:strVal val="#ppt_h"/>
                                          </p:val>
                                        </p:tav>
                                      </p:tavLst>
                                    </p:anim>
                                    <p:animEffect transition="in" filter="fade">
                                      <p:cBhvr>
                                        <p:cTn id="23" dur="500"/>
                                        <p:tgtEl>
                                          <p:spTgt spid="2428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8934" grpId="0" animBg="1"/>
      <p:bldP spid="2428935" grpId="0" animBg="1"/>
      <p:bldP spid="24289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Yes</a:t>
            </a:r>
            <a:endParaRPr lang="en-US" sz="2400" b="1" dirty="0">
              <a:latin typeface="+mj-lt"/>
            </a:endParaRPr>
          </a:p>
        </p:txBody>
      </p:sp>
      <p:sp>
        <p:nvSpPr>
          <p:cNvPr id="1101831" name="Text Box 7"/>
          <p:cNvSpPr txBox="1">
            <a:spLocks noChangeArrowheads="1"/>
          </p:cNvSpPr>
          <p:nvPr/>
        </p:nvSpPr>
        <p:spPr bwMode="auto">
          <a:xfrm>
            <a:off x="3810000" y="2492379"/>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No</a:t>
            </a:r>
            <a:endParaRPr lang="en-US" sz="2400" b="1" dirty="0">
              <a:latin typeface="+mj-lt"/>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A grill operator places a raw hamburger patty on the grill. Next she assembles a hamburger. Is a glove change required between tasks?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3-21</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47336"/>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xmlns="" val="2081992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Yes</a:t>
            </a:r>
            <a:endParaRPr lang="en-US" sz="2400" b="1" dirty="0">
              <a:latin typeface="+mj-lt"/>
            </a:endParaRPr>
          </a:p>
        </p:txBody>
      </p:sp>
      <p:sp>
        <p:nvSpPr>
          <p:cNvPr id="1101831" name="Text Box 7"/>
          <p:cNvSpPr txBox="1">
            <a:spLocks noChangeArrowheads="1"/>
          </p:cNvSpPr>
          <p:nvPr/>
        </p:nvSpPr>
        <p:spPr bwMode="auto">
          <a:xfrm>
            <a:off x="3810000" y="2478951"/>
            <a:ext cx="24765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No</a:t>
            </a:r>
            <a:endParaRPr lang="en-US" sz="2400" b="1" dirty="0">
              <a:latin typeface="+mj-lt"/>
            </a:endParaRPr>
          </a:p>
          <a:p>
            <a:pPr>
              <a:spcBef>
                <a:spcPct val="50000"/>
              </a:spcBef>
            </a:pPr>
            <a:endParaRPr lang="en-US" b="1" dirty="0"/>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A cook preps raw chicken. Next he preps onions for the salad bar. Is a glove change required between tasks?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3-22</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408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xmlns="" val="1210445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Excluded</a:t>
            </a:r>
            <a:endParaRPr lang="en-US" sz="2400" b="1" dirty="0">
              <a:latin typeface="+mj-lt"/>
            </a:endParaRPr>
          </a:p>
        </p:txBody>
      </p:sp>
      <p:sp>
        <p:nvSpPr>
          <p:cNvPr id="1101831" name="Text Box 7"/>
          <p:cNvSpPr txBox="1">
            <a:spLocks noChangeArrowheads="1"/>
          </p:cNvSpPr>
          <p:nvPr/>
        </p:nvSpPr>
        <p:spPr bwMode="auto">
          <a:xfrm>
            <a:off x="3809999" y="2508145"/>
            <a:ext cx="289034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Restricted</a:t>
            </a: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b="1" dirty="0" smtClean="0">
                <a:solidFill>
                  <a:srgbClr val="005CAB"/>
                </a:solidFill>
              </a:rPr>
              <a:t>Mary works in a restaurant and </a:t>
            </a:r>
            <a:r>
              <a:rPr lang="en-US" b="1" dirty="0">
                <a:solidFill>
                  <a:srgbClr val="005CAB"/>
                </a:solidFill>
              </a:rPr>
              <a:t>has a sore throat </a:t>
            </a:r>
            <a:r>
              <a:rPr lang="en-US" b="1" dirty="0" smtClean="0">
                <a:solidFill>
                  <a:srgbClr val="005CAB"/>
                </a:solidFill>
              </a:rPr>
              <a:t>and fever</a:t>
            </a:r>
            <a:r>
              <a:rPr lang="en-US" b="1" dirty="0">
                <a:solidFill>
                  <a:srgbClr val="005CAB"/>
                </a:solidFill>
              </a:rPr>
              <a:t>. </a:t>
            </a:r>
            <a:r>
              <a:rPr lang="en-US" b="1" dirty="0" smtClean="0">
                <a:solidFill>
                  <a:srgbClr val="005CAB"/>
                </a:solidFill>
              </a:rPr>
              <a:t>Should she be excluded from the operation or restricted from working with or around food?</a:t>
            </a:r>
            <a:endParaRPr lang="en-US" b="1" dirty="0">
              <a:solidFill>
                <a:srgbClr val="005CAB"/>
              </a:solidFill>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3-23</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508964" y="2055424"/>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xmlns="" val="163217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FF130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Excluded</a:t>
            </a:r>
            <a:endParaRPr lang="en-US" sz="2400" b="1" dirty="0">
              <a:latin typeface="+mj-lt"/>
            </a:endParaRPr>
          </a:p>
        </p:txBody>
      </p:sp>
      <p:sp>
        <p:nvSpPr>
          <p:cNvPr id="1101831" name="Text Box 7"/>
          <p:cNvSpPr txBox="1">
            <a:spLocks noChangeArrowheads="1"/>
          </p:cNvSpPr>
          <p:nvPr/>
        </p:nvSpPr>
        <p:spPr bwMode="auto">
          <a:xfrm>
            <a:off x="3809999" y="2492379"/>
            <a:ext cx="289034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Restricted</a:t>
            </a:r>
            <a:endParaRPr lang="en-US" sz="2400" b="1" dirty="0">
              <a:latin typeface="+mj-lt"/>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b="1" dirty="0" smtClean="0">
                <a:solidFill>
                  <a:srgbClr val="005CAB"/>
                </a:solidFill>
              </a:rPr>
              <a:t>Martha is a cook who is vomiting. Should she be excluded from the operation or restricted from working with or around food?</a:t>
            </a:r>
            <a:endParaRPr lang="en-US" b="1" dirty="0">
              <a:solidFill>
                <a:srgbClr val="005CAB"/>
              </a:solidFill>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3-24</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556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57635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82" name="Rectangle 2"/>
          <p:cNvSpPr>
            <a:spLocks noGrp="1" noChangeArrowheads="1"/>
          </p:cNvSpPr>
          <p:nvPr>
            <p:ph type="title"/>
          </p:nvPr>
        </p:nvSpPr>
        <p:spPr>
          <a:xfrm>
            <a:off x="398463" y="160338"/>
            <a:ext cx="8212137" cy="519112"/>
          </a:xfrm>
        </p:spPr>
        <p:txBody>
          <a:bodyPr/>
          <a:lstStyle/>
          <a:p>
            <a:r>
              <a:rPr lang="en-US" dirty="0"/>
              <a:t>Review</a:t>
            </a:r>
          </a:p>
        </p:txBody>
      </p:sp>
      <p:pic>
        <p:nvPicPr>
          <p:cNvPr id="2273286" name="Picture 6"/>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1151" b="2654"/>
          <a:stretch/>
        </p:blipFill>
        <p:spPr bwMode="auto">
          <a:xfrm>
            <a:off x="1634763" y="1292098"/>
            <a:ext cx="5378572" cy="4397502"/>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lgn="ctr">
                <a:solidFill>
                  <a:schemeClr val="tx1"/>
                </a:solidFill>
                <a:miter lim="800000"/>
                <a:headEnd/>
                <a:tailEnd/>
              </a14:hiddenLine>
            </a:ext>
          </a:extLst>
        </p:spPr>
      </p:pic>
      <p:sp>
        <p:nvSpPr>
          <p:cNvPr id="2273287" name="Text Box 7"/>
          <p:cNvSpPr txBox="1">
            <a:spLocks noChangeArrowheads="1"/>
          </p:cNvSpPr>
          <p:nvPr/>
        </p:nvSpPr>
        <p:spPr bwMode="auto">
          <a:xfrm>
            <a:off x="6526150" y="2660491"/>
            <a:ext cx="4191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1800" b="1" dirty="0"/>
              <a:t>1.</a:t>
            </a:r>
          </a:p>
        </p:txBody>
      </p:sp>
      <p:sp>
        <p:nvSpPr>
          <p:cNvPr id="2273288" name="Text Box 8"/>
          <p:cNvSpPr txBox="1">
            <a:spLocks noChangeArrowheads="1"/>
          </p:cNvSpPr>
          <p:nvPr/>
        </p:nvSpPr>
        <p:spPr bwMode="auto">
          <a:xfrm>
            <a:off x="5316630" y="2169678"/>
            <a:ext cx="4191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1800" b="1" dirty="0"/>
              <a:t>2.</a:t>
            </a:r>
          </a:p>
        </p:txBody>
      </p:sp>
      <p:sp>
        <p:nvSpPr>
          <p:cNvPr id="2273289" name="Text Box 9"/>
          <p:cNvSpPr txBox="1">
            <a:spLocks noChangeArrowheads="1"/>
          </p:cNvSpPr>
          <p:nvPr/>
        </p:nvSpPr>
        <p:spPr bwMode="auto">
          <a:xfrm>
            <a:off x="4456705" y="1872568"/>
            <a:ext cx="4191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1800" b="1" dirty="0"/>
              <a:t>3.</a:t>
            </a:r>
          </a:p>
        </p:txBody>
      </p:sp>
      <p:sp>
        <p:nvSpPr>
          <p:cNvPr id="2273290" name="Text Box 10"/>
          <p:cNvSpPr txBox="1">
            <a:spLocks noChangeArrowheads="1"/>
          </p:cNvSpPr>
          <p:nvPr/>
        </p:nvSpPr>
        <p:spPr bwMode="auto">
          <a:xfrm>
            <a:off x="1990725" y="1373188"/>
            <a:ext cx="4191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1800" b="1" dirty="0"/>
              <a:t>4.</a:t>
            </a:r>
          </a:p>
        </p:txBody>
      </p:sp>
      <p:sp>
        <p:nvSpPr>
          <p:cNvPr id="2273291" name="Text Box 11"/>
          <p:cNvSpPr txBox="1">
            <a:spLocks noChangeArrowheads="1"/>
          </p:cNvSpPr>
          <p:nvPr/>
        </p:nvSpPr>
        <p:spPr bwMode="auto">
          <a:xfrm>
            <a:off x="1863695" y="5053013"/>
            <a:ext cx="4191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1800" b="1" dirty="0"/>
              <a:t>5.</a:t>
            </a:r>
          </a:p>
        </p:txBody>
      </p:sp>
      <p:sp>
        <p:nvSpPr>
          <p:cNvPr id="2273292" name="Text Box 12"/>
          <p:cNvSpPr txBox="1">
            <a:spLocks noChangeArrowheads="1"/>
          </p:cNvSpPr>
          <p:nvPr/>
        </p:nvSpPr>
        <p:spPr bwMode="auto">
          <a:xfrm>
            <a:off x="4161365" y="5294653"/>
            <a:ext cx="4191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1800" b="1" dirty="0"/>
              <a:t>6.</a:t>
            </a:r>
          </a:p>
        </p:txBody>
      </p:sp>
      <p:sp>
        <p:nvSpPr>
          <p:cNvPr id="2273283" name="Text Box 3"/>
          <p:cNvSpPr txBox="1">
            <a:spLocks noChangeArrowheads="1"/>
          </p:cNvSpPr>
          <p:nvPr/>
        </p:nvSpPr>
        <p:spPr bwMode="auto">
          <a:xfrm>
            <a:off x="6544230" y="3751260"/>
            <a:ext cx="45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FF0000"/>
              </a:buClr>
              <a:buSzPct val="200000"/>
              <a:buFont typeface="Wingdings" pitchFamily="2" charset="2"/>
              <a:buChar char="ü"/>
            </a:pPr>
            <a:r>
              <a:rPr lang="en-US" sz="1600" dirty="0">
                <a:solidFill>
                  <a:srgbClr val="3399CC"/>
                </a:solidFill>
                <a:latin typeface="Times New Roman" pitchFamily="18" charset="0"/>
                <a:ea typeface="ＭＳ Ｐゴシック" pitchFamily="1" charset="-128"/>
              </a:rPr>
              <a:t> </a:t>
            </a:r>
          </a:p>
        </p:txBody>
      </p:sp>
      <p:sp>
        <p:nvSpPr>
          <p:cNvPr id="2273293" name="Text Box 13"/>
          <p:cNvSpPr txBox="1">
            <a:spLocks noChangeArrowheads="1"/>
          </p:cNvSpPr>
          <p:nvPr/>
        </p:nvSpPr>
        <p:spPr bwMode="auto">
          <a:xfrm>
            <a:off x="6263740" y="3078940"/>
            <a:ext cx="45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FF0000"/>
              </a:buClr>
              <a:buSzPct val="200000"/>
              <a:buFont typeface="Wingdings" pitchFamily="2" charset="2"/>
              <a:buChar char="ü"/>
            </a:pPr>
            <a:r>
              <a:rPr lang="en-US" sz="1600" dirty="0">
                <a:solidFill>
                  <a:srgbClr val="3399CC"/>
                </a:solidFill>
                <a:latin typeface="Times New Roman" pitchFamily="18" charset="0"/>
                <a:ea typeface="ＭＳ Ｐゴシック" pitchFamily="1" charset="-128"/>
              </a:rPr>
              <a:t> </a:t>
            </a:r>
          </a:p>
        </p:txBody>
      </p:sp>
      <p:sp>
        <p:nvSpPr>
          <p:cNvPr id="2273294" name="Text Box 14"/>
          <p:cNvSpPr txBox="1">
            <a:spLocks noChangeArrowheads="1"/>
          </p:cNvSpPr>
          <p:nvPr/>
        </p:nvSpPr>
        <p:spPr bwMode="auto">
          <a:xfrm>
            <a:off x="6150500" y="4330760"/>
            <a:ext cx="45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FF0000"/>
              </a:buClr>
              <a:buSzPct val="200000"/>
              <a:buFont typeface="Wingdings" pitchFamily="2" charset="2"/>
              <a:buChar char="ü"/>
            </a:pPr>
            <a:r>
              <a:rPr lang="en-US" sz="1600" dirty="0">
                <a:solidFill>
                  <a:srgbClr val="3399CC"/>
                </a:solidFill>
                <a:latin typeface="Times New Roman" pitchFamily="18" charset="0"/>
                <a:ea typeface="ＭＳ Ｐゴシック" pitchFamily="1" charset="-128"/>
              </a:rPr>
              <a:t> </a:t>
            </a:r>
          </a:p>
        </p:txBody>
      </p:sp>
      <p:sp>
        <p:nvSpPr>
          <p:cNvPr id="2273295" name="Text Box 15"/>
          <p:cNvSpPr txBox="1">
            <a:spLocks noChangeArrowheads="1"/>
          </p:cNvSpPr>
          <p:nvPr/>
        </p:nvSpPr>
        <p:spPr bwMode="auto">
          <a:xfrm>
            <a:off x="4752755" y="3257860"/>
            <a:ext cx="45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FF0000"/>
              </a:buClr>
              <a:buSzPct val="200000"/>
              <a:buFont typeface="Wingdings" pitchFamily="2" charset="2"/>
              <a:buChar char="ü"/>
            </a:pPr>
            <a:r>
              <a:rPr lang="en-US" sz="1600" dirty="0">
                <a:solidFill>
                  <a:srgbClr val="3399CC"/>
                </a:solidFill>
                <a:latin typeface="Times New Roman" pitchFamily="18" charset="0"/>
                <a:ea typeface="ＭＳ Ｐゴシック" pitchFamily="1" charset="-128"/>
              </a:rPr>
              <a:t> </a:t>
            </a:r>
          </a:p>
        </p:txBody>
      </p:sp>
      <p:sp>
        <p:nvSpPr>
          <p:cNvPr id="2273296" name="Text Box 16"/>
          <p:cNvSpPr txBox="1">
            <a:spLocks noChangeArrowheads="1"/>
          </p:cNvSpPr>
          <p:nvPr/>
        </p:nvSpPr>
        <p:spPr bwMode="auto">
          <a:xfrm>
            <a:off x="4320550" y="2507750"/>
            <a:ext cx="45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FF0000"/>
              </a:buClr>
              <a:buSzPct val="200000"/>
              <a:buFont typeface="Wingdings" pitchFamily="2" charset="2"/>
              <a:buChar char="ü"/>
            </a:pPr>
            <a:r>
              <a:rPr lang="en-US" sz="1600" dirty="0">
                <a:solidFill>
                  <a:srgbClr val="3399CC"/>
                </a:solidFill>
                <a:latin typeface="Times New Roman" pitchFamily="18" charset="0"/>
                <a:ea typeface="ＭＳ Ｐゴシック" pitchFamily="1" charset="-128"/>
              </a:rPr>
              <a:t> </a:t>
            </a:r>
          </a:p>
        </p:txBody>
      </p:sp>
      <p:sp>
        <p:nvSpPr>
          <p:cNvPr id="2273297" name="Text Box 17"/>
          <p:cNvSpPr txBox="1">
            <a:spLocks noChangeArrowheads="1"/>
          </p:cNvSpPr>
          <p:nvPr/>
        </p:nvSpPr>
        <p:spPr bwMode="auto">
          <a:xfrm>
            <a:off x="2419350" y="2363415"/>
            <a:ext cx="45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FF0000"/>
              </a:buClr>
              <a:buSzPct val="200000"/>
              <a:buFont typeface="Wingdings" pitchFamily="2" charset="2"/>
              <a:buChar char="ü"/>
            </a:pPr>
            <a:r>
              <a:rPr lang="en-US" sz="1600" dirty="0">
                <a:solidFill>
                  <a:srgbClr val="3399CC"/>
                </a:solidFill>
                <a:latin typeface="Times New Roman" pitchFamily="18" charset="0"/>
                <a:ea typeface="ＭＳ Ｐゴシック" pitchFamily="1" charset="-128"/>
              </a:rPr>
              <a:t> </a:t>
            </a:r>
          </a:p>
        </p:txBody>
      </p:sp>
      <p:sp>
        <p:nvSpPr>
          <p:cNvPr id="2273298" name="Text Box 18"/>
          <p:cNvSpPr txBox="1">
            <a:spLocks noChangeArrowheads="1"/>
          </p:cNvSpPr>
          <p:nvPr/>
        </p:nvSpPr>
        <p:spPr bwMode="auto">
          <a:xfrm>
            <a:off x="2768350" y="1975100"/>
            <a:ext cx="45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FF0000"/>
              </a:buClr>
              <a:buSzPct val="200000"/>
              <a:buFont typeface="Wingdings" pitchFamily="2" charset="2"/>
              <a:buChar char="ü"/>
            </a:pPr>
            <a:r>
              <a:rPr lang="en-US" sz="1600" dirty="0">
                <a:solidFill>
                  <a:srgbClr val="3399CC"/>
                </a:solidFill>
                <a:latin typeface="Times New Roman" pitchFamily="18" charset="0"/>
                <a:ea typeface="ＭＳ Ｐゴシック" pitchFamily="1" charset="-128"/>
              </a:rPr>
              <a:t> </a:t>
            </a:r>
          </a:p>
        </p:txBody>
      </p:sp>
      <p:sp>
        <p:nvSpPr>
          <p:cNvPr id="2273299" name="Text Box 19"/>
          <p:cNvSpPr txBox="1">
            <a:spLocks noChangeArrowheads="1"/>
          </p:cNvSpPr>
          <p:nvPr/>
        </p:nvSpPr>
        <p:spPr bwMode="auto">
          <a:xfrm>
            <a:off x="2528235" y="4299820"/>
            <a:ext cx="45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FF0000"/>
              </a:buClr>
              <a:buSzPct val="200000"/>
              <a:buFont typeface="Wingdings" pitchFamily="2" charset="2"/>
              <a:buChar char="ü"/>
            </a:pPr>
            <a:r>
              <a:rPr lang="en-US" sz="1600" dirty="0">
                <a:solidFill>
                  <a:srgbClr val="3399CC"/>
                </a:solidFill>
                <a:latin typeface="Times New Roman" pitchFamily="18" charset="0"/>
                <a:ea typeface="ＭＳ Ｐゴシック" pitchFamily="1" charset="-128"/>
              </a:rPr>
              <a:t> </a:t>
            </a:r>
          </a:p>
        </p:txBody>
      </p:sp>
      <p:sp>
        <p:nvSpPr>
          <p:cNvPr id="2273300" name="Text Box 20"/>
          <p:cNvSpPr txBox="1">
            <a:spLocks noChangeArrowheads="1"/>
          </p:cNvSpPr>
          <p:nvPr/>
        </p:nvSpPr>
        <p:spPr bwMode="auto">
          <a:xfrm>
            <a:off x="3523720" y="4311400"/>
            <a:ext cx="45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FF0000"/>
              </a:buClr>
              <a:buSzPct val="200000"/>
              <a:buFont typeface="Wingdings" pitchFamily="2" charset="2"/>
              <a:buChar char="ü"/>
            </a:pPr>
            <a:r>
              <a:rPr lang="en-US" sz="1600" dirty="0">
                <a:solidFill>
                  <a:srgbClr val="3399CC"/>
                </a:solidFill>
                <a:latin typeface="Times New Roman" pitchFamily="18" charset="0"/>
                <a:ea typeface="ＭＳ Ｐゴシック" pitchFamily="1" charset="-128"/>
              </a:rPr>
              <a:t> </a:t>
            </a:r>
          </a:p>
        </p:txBody>
      </p:sp>
      <p:sp>
        <p:nvSpPr>
          <p:cNvPr id="2273301" name="Text Box 21"/>
          <p:cNvSpPr txBox="1">
            <a:spLocks noChangeArrowheads="1"/>
          </p:cNvSpPr>
          <p:nvPr/>
        </p:nvSpPr>
        <p:spPr bwMode="auto">
          <a:xfrm>
            <a:off x="3433045" y="4804425"/>
            <a:ext cx="45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FF0000"/>
              </a:buClr>
              <a:buSzPct val="200000"/>
              <a:buFont typeface="Wingdings" pitchFamily="2" charset="2"/>
              <a:buChar char="ü"/>
            </a:pPr>
            <a:r>
              <a:rPr lang="en-US" sz="1600" dirty="0">
                <a:solidFill>
                  <a:srgbClr val="3399CC"/>
                </a:solidFill>
                <a:latin typeface="Times New Roman" pitchFamily="18" charset="0"/>
                <a:ea typeface="ＭＳ Ｐゴシック" pitchFamily="1" charset="-128"/>
              </a:rPr>
              <a:t> </a:t>
            </a:r>
          </a:p>
        </p:txBody>
      </p:sp>
      <p:sp>
        <p:nvSpPr>
          <p:cNvPr id="2273302" name="Text Box 22"/>
          <p:cNvSpPr txBox="1">
            <a:spLocks noChangeArrowheads="1"/>
          </p:cNvSpPr>
          <p:nvPr/>
        </p:nvSpPr>
        <p:spPr bwMode="auto">
          <a:xfrm>
            <a:off x="3614550" y="5219105"/>
            <a:ext cx="45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FF0000"/>
              </a:buClr>
              <a:buSzPct val="200000"/>
              <a:buFont typeface="Wingdings" pitchFamily="2" charset="2"/>
              <a:buChar char="ü"/>
            </a:pPr>
            <a:r>
              <a:rPr lang="en-US" sz="1600" dirty="0">
                <a:solidFill>
                  <a:srgbClr val="3399CC"/>
                </a:solidFill>
                <a:latin typeface="Times New Roman" pitchFamily="18" charset="0"/>
                <a:ea typeface="ＭＳ Ｐゴシック" pitchFamily="1" charset="-128"/>
              </a:rPr>
              <a:t> </a:t>
            </a:r>
          </a:p>
        </p:txBody>
      </p:sp>
      <p:sp>
        <p:nvSpPr>
          <p:cNvPr id="2273303" name="Text Box 23"/>
          <p:cNvSpPr txBox="1">
            <a:spLocks noChangeArrowheads="1"/>
          </p:cNvSpPr>
          <p:nvPr/>
        </p:nvSpPr>
        <p:spPr bwMode="auto">
          <a:xfrm>
            <a:off x="4634875" y="5106175"/>
            <a:ext cx="45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FF0000"/>
              </a:buClr>
              <a:buSzPct val="200000"/>
              <a:buFont typeface="Wingdings" pitchFamily="2" charset="2"/>
              <a:buChar char="ü"/>
            </a:pPr>
            <a:r>
              <a:rPr lang="en-US" sz="1600" dirty="0">
                <a:solidFill>
                  <a:srgbClr val="3399CC"/>
                </a:solidFill>
                <a:latin typeface="Times New Roman" pitchFamily="18" charset="0"/>
                <a:ea typeface="ＭＳ Ｐゴシック" pitchFamily="1" charset="-128"/>
              </a:rPr>
              <a:t> </a:t>
            </a:r>
          </a:p>
        </p:txBody>
      </p:sp>
      <p:sp>
        <p:nvSpPr>
          <p:cNvPr id="2273304" name="Text Box 24"/>
          <p:cNvSpPr txBox="1">
            <a:spLocks noChangeArrowheads="1"/>
          </p:cNvSpPr>
          <p:nvPr/>
        </p:nvSpPr>
        <p:spPr bwMode="auto">
          <a:xfrm>
            <a:off x="3992125" y="4130735"/>
            <a:ext cx="45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FF0000"/>
              </a:buClr>
              <a:buSzPct val="200000"/>
              <a:buFont typeface="Wingdings" pitchFamily="2" charset="2"/>
              <a:buChar char="ü"/>
            </a:pPr>
            <a:r>
              <a:rPr lang="en-US" sz="1600" dirty="0">
                <a:solidFill>
                  <a:srgbClr val="3399CC"/>
                </a:solidFill>
                <a:latin typeface="Times New Roman" pitchFamily="18" charset="0"/>
                <a:ea typeface="ＭＳ Ｐゴシック" pitchFamily="1" charset="-128"/>
              </a:rPr>
              <a:t> </a:t>
            </a:r>
          </a:p>
        </p:txBody>
      </p:sp>
      <p:sp>
        <p:nvSpPr>
          <p:cNvPr id="2273305" name="Text Box 25"/>
          <p:cNvSpPr txBox="1">
            <a:spLocks noChangeArrowheads="1"/>
          </p:cNvSpPr>
          <p:nvPr/>
        </p:nvSpPr>
        <p:spPr bwMode="auto">
          <a:xfrm>
            <a:off x="4496795" y="4788580"/>
            <a:ext cx="45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FF0000"/>
              </a:buClr>
              <a:buSzPct val="200000"/>
              <a:buFont typeface="Wingdings" pitchFamily="2" charset="2"/>
              <a:buChar char="ü"/>
            </a:pPr>
            <a:r>
              <a:rPr lang="en-US" sz="1600" dirty="0">
                <a:solidFill>
                  <a:srgbClr val="3399CC"/>
                </a:solidFill>
                <a:latin typeface="Times New Roman" pitchFamily="18" charset="0"/>
                <a:ea typeface="ＭＳ Ｐゴシック" pitchFamily="1" charset="-128"/>
              </a:rPr>
              <a:t> </a:t>
            </a:r>
          </a:p>
        </p:txBody>
      </p:sp>
      <p:sp>
        <p:nvSpPr>
          <p:cNvPr id="2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3-25</a:t>
            </a:r>
          </a:p>
        </p:txBody>
      </p:sp>
    </p:spTree>
    <p:extLst>
      <p:ext uri="{BB962C8B-B14F-4D97-AF65-F5344CB8AC3E}">
        <p14:creationId xmlns:p14="http://schemas.microsoft.com/office/powerpoint/2010/main" xmlns="" val="654104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73283"/>
                                        </p:tgtEl>
                                        <p:attrNameLst>
                                          <p:attrName>style.visibility</p:attrName>
                                        </p:attrNameLst>
                                      </p:cBhvr>
                                      <p:to>
                                        <p:strVal val="visible"/>
                                      </p:to>
                                    </p:set>
                                    <p:anim calcmode="lin" valueType="num">
                                      <p:cBhvr>
                                        <p:cTn id="7" dur="500" fill="hold"/>
                                        <p:tgtEl>
                                          <p:spTgt spid="2273283"/>
                                        </p:tgtEl>
                                        <p:attrNameLst>
                                          <p:attrName>ppt_w</p:attrName>
                                        </p:attrNameLst>
                                      </p:cBhvr>
                                      <p:tavLst>
                                        <p:tav tm="0">
                                          <p:val>
                                            <p:fltVal val="0"/>
                                          </p:val>
                                        </p:tav>
                                        <p:tav tm="100000">
                                          <p:val>
                                            <p:strVal val="#ppt_w"/>
                                          </p:val>
                                        </p:tav>
                                      </p:tavLst>
                                    </p:anim>
                                    <p:anim calcmode="lin" valueType="num">
                                      <p:cBhvr>
                                        <p:cTn id="8" dur="500" fill="hold"/>
                                        <p:tgtEl>
                                          <p:spTgt spid="2273283"/>
                                        </p:tgtEl>
                                        <p:attrNameLst>
                                          <p:attrName>ppt_h</p:attrName>
                                        </p:attrNameLst>
                                      </p:cBhvr>
                                      <p:tavLst>
                                        <p:tav tm="0">
                                          <p:val>
                                            <p:fltVal val="0"/>
                                          </p:val>
                                        </p:tav>
                                        <p:tav tm="100000">
                                          <p:val>
                                            <p:strVal val="#ppt_h"/>
                                          </p:val>
                                        </p:tav>
                                      </p:tavLst>
                                    </p:anim>
                                    <p:animEffect transition="in" filter="fade">
                                      <p:cBhvr>
                                        <p:cTn id="9" dur="500"/>
                                        <p:tgtEl>
                                          <p:spTgt spid="227328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273293"/>
                                        </p:tgtEl>
                                        <p:attrNameLst>
                                          <p:attrName>style.visibility</p:attrName>
                                        </p:attrNameLst>
                                      </p:cBhvr>
                                      <p:to>
                                        <p:strVal val="visible"/>
                                      </p:to>
                                    </p:set>
                                    <p:anim calcmode="lin" valueType="num">
                                      <p:cBhvr>
                                        <p:cTn id="14" dur="500" fill="hold"/>
                                        <p:tgtEl>
                                          <p:spTgt spid="2273293"/>
                                        </p:tgtEl>
                                        <p:attrNameLst>
                                          <p:attrName>ppt_w</p:attrName>
                                        </p:attrNameLst>
                                      </p:cBhvr>
                                      <p:tavLst>
                                        <p:tav tm="0">
                                          <p:val>
                                            <p:fltVal val="0"/>
                                          </p:val>
                                        </p:tav>
                                        <p:tav tm="100000">
                                          <p:val>
                                            <p:strVal val="#ppt_w"/>
                                          </p:val>
                                        </p:tav>
                                      </p:tavLst>
                                    </p:anim>
                                    <p:anim calcmode="lin" valueType="num">
                                      <p:cBhvr>
                                        <p:cTn id="15" dur="500" fill="hold"/>
                                        <p:tgtEl>
                                          <p:spTgt spid="2273293"/>
                                        </p:tgtEl>
                                        <p:attrNameLst>
                                          <p:attrName>ppt_h</p:attrName>
                                        </p:attrNameLst>
                                      </p:cBhvr>
                                      <p:tavLst>
                                        <p:tav tm="0">
                                          <p:val>
                                            <p:fltVal val="0"/>
                                          </p:val>
                                        </p:tav>
                                        <p:tav tm="100000">
                                          <p:val>
                                            <p:strVal val="#ppt_h"/>
                                          </p:val>
                                        </p:tav>
                                      </p:tavLst>
                                    </p:anim>
                                    <p:animEffect transition="in" filter="fade">
                                      <p:cBhvr>
                                        <p:cTn id="16" dur="500"/>
                                        <p:tgtEl>
                                          <p:spTgt spid="22732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273294"/>
                                        </p:tgtEl>
                                        <p:attrNameLst>
                                          <p:attrName>style.visibility</p:attrName>
                                        </p:attrNameLst>
                                      </p:cBhvr>
                                      <p:to>
                                        <p:strVal val="visible"/>
                                      </p:to>
                                    </p:set>
                                    <p:anim calcmode="lin" valueType="num">
                                      <p:cBhvr>
                                        <p:cTn id="21" dur="500" fill="hold"/>
                                        <p:tgtEl>
                                          <p:spTgt spid="2273294"/>
                                        </p:tgtEl>
                                        <p:attrNameLst>
                                          <p:attrName>ppt_w</p:attrName>
                                        </p:attrNameLst>
                                      </p:cBhvr>
                                      <p:tavLst>
                                        <p:tav tm="0">
                                          <p:val>
                                            <p:fltVal val="0"/>
                                          </p:val>
                                        </p:tav>
                                        <p:tav tm="100000">
                                          <p:val>
                                            <p:strVal val="#ppt_w"/>
                                          </p:val>
                                        </p:tav>
                                      </p:tavLst>
                                    </p:anim>
                                    <p:anim calcmode="lin" valueType="num">
                                      <p:cBhvr>
                                        <p:cTn id="22" dur="500" fill="hold"/>
                                        <p:tgtEl>
                                          <p:spTgt spid="2273294"/>
                                        </p:tgtEl>
                                        <p:attrNameLst>
                                          <p:attrName>ppt_h</p:attrName>
                                        </p:attrNameLst>
                                      </p:cBhvr>
                                      <p:tavLst>
                                        <p:tav tm="0">
                                          <p:val>
                                            <p:fltVal val="0"/>
                                          </p:val>
                                        </p:tav>
                                        <p:tav tm="100000">
                                          <p:val>
                                            <p:strVal val="#ppt_h"/>
                                          </p:val>
                                        </p:tav>
                                      </p:tavLst>
                                    </p:anim>
                                    <p:animEffect transition="in" filter="fade">
                                      <p:cBhvr>
                                        <p:cTn id="23" dur="500"/>
                                        <p:tgtEl>
                                          <p:spTgt spid="227329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273295"/>
                                        </p:tgtEl>
                                        <p:attrNameLst>
                                          <p:attrName>style.visibility</p:attrName>
                                        </p:attrNameLst>
                                      </p:cBhvr>
                                      <p:to>
                                        <p:strVal val="visible"/>
                                      </p:to>
                                    </p:set>
                                    <p:anim calcmode="lin" valueType="num">
                                      <p:cBhvr>
                                        <p:cTn id="28" dur="500" fill="hold"/>
                                        <p:tgtEl>
                                          <p:spTgt spid="2273295"/>
                                        </p:tgtEl>
                                        <p:attrNameLst>
                                          <p:attrName>ppt_w</p:attrName>
                                        </p:attrNameLst>
                                      </p:cBhvr>
                                      <p:tavLst>
                                        <p:tav tm="0">
                                          <p:val>
                                            <p:fltVal val="0"/>
                                          </p:val>
                                        </p:tav>
                                        <p:tav tm="100000">
                                          <p:val>
                                            <p:strVal val="#ppt_w"/>
                                          </p:val>
                                        </p:tav>
                                      </p:tavLst>
                                    </p:anim>
                                    <p:anim calcmode="lin" valueType="num">
                                      <p:cBhvr>
                                        <p:cTn id="29" dur="500" fill="hold"/>
                                        <p:tgtEl>
                                          <p:spTgt spid="2273295"/>
                                        </p:tgtEl>
                                        <p:attrNameLst>
                                          <p:attrName>ppt_h</p:attrName>
                                        </p:attrNameLst>
                                      </p:cBhvr>
                                      <p:tavLst>
                                        <p:tav tm="0">
                                          <p:val>
                                            <p:fltVal val="0"/>
                                          </p:val>
                                        </p:tav>
                                        <p:tav tm="100000">
                                          <p:val>
                                            <p:strVal val="#ppt_h"/>
                                          </p:val>
                                        </p:tav>
                                      </p:tavLst>
                                    </p:anim>
                                    <p:animEffect transition="in" filter="fade">
                                      <p:cBhvr>
                                        <p:cTn id="30" dur="500"/>
                                        <p:tgtEl>
                                          <p:spTgt spid="227329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273296"/>
                                        </p:tgtEl>
                                        <p:attrNameLst>
                                          <p:attrName>style.visibility</p:attrName>
                                        </p:attrNameLst>
                                      </p:cBhvr>
                                      <p:to>
                                        <p:strVal val="visible"/>
                                      </p:to>
                                    </p:set>
                                    <p:anim calcmode="lin" valueType="num">
                                      <p:cBhvr>
                                        <p:cTn id="35" dur="500" fill="hold"/>
                                        <p:tgtEl>
                                          <p:spTgt spid="2273296"/>
                                        </p:tgtEl>
                                        <p:attrNameLst>
                                          <p:attrName>ppt_w</p:attrName>
                                        </p:attrNameLst>
                                      </p:cBhvr>
                                      <p:tavLst>
                                        <p:tav tm="0">
                                          <p:val>
                                            <p:fltVal val="0"/>
                                          </p:val>
                                        </p:tav>
                                        <p:tav tm="100000">
                                          <p:val>
                                            <p:strVal val="#ppt_w"/>
                                          </p:val>
                                        </p:tav>
                                      </p:tavLst>
                                    </p:anim>
                                    <p:anim calcmode="lin" valueType="num">
                                      <p:cBhvr>
                                        <p:cTn id="36" dur="500" fill="hold"/>
                                        <p:tgtEl>
                                          <p:spTgt spid="2273296"/>
                                        </p:tgtEl>
                                        <p:attrNameLst>
                                          <p:attrName>ppt_h</p:attrName>
                                        </p:attrNameLst>
                                      </p:cBhvr>
                                      <p:tavLst>
                                        <p:tav tm="0">
                                          <p:val>
                                            <p:fltVal val="0"/>
                                          </p:val>
                                        </p:tav>
                                        <p:tav tm="100000">
                                          <p:val>
                                            <p:strVal val="#ppt_h"/>
                                          </p:val>
                                        </p:tav>
                                      </p:tavLst>
                                    </p:anim>
                                    <p:animEffect transition="in" filter="fade">
                                      <p:cBhvr>
                                        <p:cTn id="37" dur="500"/>
                                        <p:tgtEl>
                                          <p:spTgt spid="227329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273297"/>
                                        </p:tgtEl>
                                        <p:attrNameLst>
                                          <p:attrName>style.visibility</p:attrName>
                                        </p:attrNameLst>
                                      </p:cBhvr>
                                      <p:to>
                                        <p:strVal val="visible"/>
                                      </p:to>
                                    </p:set>
                                    <p:anim calcmode="lin" valueType="num">
                                      <p:cBhvr>
                                        <p:cTn id="42" dur="500" fill="hold"/>
                                        <p:tgtEl>
                                          <p:spTgt spid="2273297"/>
                                        </p:tgtEl>
                                        <p:attrNameLst>
                                          <p:attrName>ppt_w</p:attrName>
                                        </p:attrNameLst>
                                      </p:cBhvr>
                                      <p:tavLst>
                                        <p:tav tm="0">
                                          <p:val>
                                            <p:fltVal val="0"/>
                                          </p:val>
                                        </p:tav>
                                        <p:tav tm="100000">
                                          <p:val>
                                            <p:strVal val="#ppt_w"/>
                                          </p:val>
                                        </p:tav>
                                      </p:tavLst>
                                    </p:anim>
                                    <p:anim calcmode="lin" valueType="num">
                                      <p:cBhvr>
                                        <p:cTn id="43" dur="500" fill="hold"/>
                                        <p:tgtEl>
                                          <p:spTgt spid="2273297"/>
                                        </p:tgtEl>
                                        <p:attrNameLst>
                                          <p:attrName>ppt_h</p:attrName>
                                        </p:attrNameLst>
                                      </p:cBhvr>
                                      <p:tavLst>
                                        <p:tav tm="0">
                                          <p:val>
                                            <p:fltVal val="0"/>
                                          </p:val>
                                        </p:tav>
                                        <p:tav tm="100000">
                                          <p:val>
                                            <p:strVal val="#ppt_h"/>
                                          </p:val>
                                        </p:tav>
                                      </p:tavLst>
                                    </p:anim>
                                    <p:animEffect transition="in" filter="fade">
                                      <p:cBhvr>
                                        <p:cTn id="44" dur="500"/>
                                        <p:tgtEl>
                                          <p:spTgt spid="227329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2273298"/>
                                        </p:tgtEl>
                                        <p:attrNameLst>
                                          <p:attrName>style.visibility</p:attrName>
                                        </p:attrNameLst>
                                      </p:cBhvr>
                                      <p:to>
                                        <p:strVal val="visible"/>
                                      </p:to>
                                    </p:set>
                                    <p:anim calcmode="lin" valueType="num">
                                      <p:cBhvr>
                                        <p:cTn id="49" dur="500" fill="hold"/>
                                        <p:tgtEl>
                                          <p:spTgt spid="2273298"/>
                                        </p:tgtEl>
                                        <p:attrNameLst>
                                          <p:attrName>ppt_w</p:attrName>
                                        </p:attrNameLst>
                                      </p:cBhvr>
                                      <p:tavLst>
                                        <p:tav tm="0">
                                          <p:val>
                                            <p:fltVal val="0"/>
                                          </p:val>
                                        </p:tav>
                                        <p:tav tm="100000">
                                          <p:val>
                                            <p:strVal val="#ppt_w"/>
                                          </p:val>
                                        </p:tav>
                                      </p:tavLst>
                                    </p:anim>
                                    <p:anim calcmode="lin" valueType="num">
                                      <p:cBhvr>
                                        <p:cTn id="50" dur="500" fill="hold"/>
                                        <p:tgtEl>
                                          <p:spTgt spid="2273298"/>
                                        </p:tgtEl>
                                        <p:attrNameLst>
                                          <p:attrName>ppt_h</p:attrName>
                                        </p:attrNameLst>
                                      </p:cBhvr>
                                      <p:tavLst>
                                        <p:tav tm="0">
                                          <p:val>
                                            <p:fltVal val="0"/>
                                          </p:val>
                                        </p:tav>
                                        <p:tav tm="100000">
                                          <p:val>
                                            <p:strVal val="#ppt_h"/>
                                          </p:val>
                                        </p:tav>
                                      </p:tavLst>
                                    </p:anim>
                                    <p:animEffect transition="in" filter="fade">
                                      <p:cBhvr>
                                        <p:cTn id="51" dur="500"/>
                                        <p:tgtEl>
                                          <p:spTgt spid="227329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2273299"/>
                                        </p:tgtEl>
                                        <p:attrNameLst>
                                          <p:attrName>style.visibility</p:attrName>
                                        </p:attrNameLst>
                                      </p:cBhvr>
                                      <p:to>
                                        <p:strVal val="visible"/>
                                      </p:to>
                                    </p:set>
                                    <p:anim calcmode="lin" valueType="num">
                                      <p:cBhvr>
                                        <p:cTn id="56" dur="500" fill="hold"/>
                                        <p:tgtEl>
                                          <p:spTgt spid="2273299"/>
                                        </p:tgtEl>
                                        <p:attrNameLst>
                                          <p:attrName>ppt_w</p:attrName>
                                        </p:attrNameLst>
                                      </p:cBhvr>
                                      <p:tavLst>
                                        <p:tav tm="0">
                                          <p:val>
                                            <p:fltVal val="0"/>
                                          </p:val>
                                        </p:tav>
                                        <p:tav tm="100000">
                                          <p:val>
                                            <p:strVal val="#ppt_w"/>
                                          </p:val>
                                        </p:tav>
                                      </p:tavLst>
                                    </p:anim>
                                    <p:anim calcmode="lin" valueType="num">
                                      <p:cBhvr>
                                        <p:cTn id="57" dur="500" fill="hold"/>
                                        <p:tgtEl>
                                          <p:spTgt spid="2273299"/>
                                        </p:tgtEl>
                                        <p:attrNameLst>
                                          <p:attrName>ppt_h</p:attrName>
                                        </p:attrNameLst>
                                      </p:cBhvr>
                                      <p:tavLst>
                                        <p:tav tm="0">
                                          <p:val>
                                            <p:fltVal val="0"/>
                                          </p:val>
                                        </p:tav>
                                        <p:tav tm="100000">
                                          <p:val>
                                            <p:strVal val="#ppt_h"/>
                                          </p:val>
                                        </p:tav>
                                      </p:tavLst>
                                    </p:anim>
                                    <p:animEffect transition="in" filter="fade">
                                      <p:cBhvr>
                                        <p:cTn id="58" dur="500"/>
                                        <p:tgtEl>
                                          <p:spTgt spid="227329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2273300"/>
                                        </p:tgtEl>
                                        <p:attrNameLst>
                                          <p:attrName>style.visibility</p:attrName>
                                        </p:attrNameLst>
                                      </p:cBhvr>
                                      <p:to>
                                        <p:strVal val="visible"/>
                                      </p:to>
                                    </p:set>
                                    <p:anim calcmode="lin" valueType="num">
                                      <p:cBhvr>
                                        <p:cTn id="63" dur="500" fill="hold"/>
                                        <p:tgtEl>
                                          <p:spTgt spid="2273300"/>
                                        </p:tgtEl>
                                        <p:attrNameLst>
                                          <p:attrName>ppt_w</p:attrName>
                                        </p:attrNameLst>
                                      </p:cBhvr>
                                      <p:tavLst>
                                        <p:tav tm="0">
                                          <p:val>
                                            <p:fltVal val="0"/>
                                          </p:val>
                                        </p:tav>
                                        <p:tav tm="100000">
                                          <p:val>
                                            <p:strVal val="#ppt_w"/>
                                          </p:val>
                                        </p:tav>
                                      </p:tavLst>
                                    </p:anim>
                                    <p:anim calcmode="lin" valueType="num">
                                      <p:cBhvr>
                                        <p:cTn id="64" dur="500" fill="hold"/>
                                        <p:tgtEl>
                                          <p:spTgt spid="2273300"/>
                                        </p:tgtEl>
                                        <p:attrNameLst>
                                          <p:attrName>ppt_h</p:attrName>
                                        </p:attrNameLst>
                                      </p:cBhvr>
                                      <p:tavLst>
                                        <p:tav tm="0">
                                          <p:val>
                                            <p:fltVal val="0"/>
                                          </p:val>
                                        </p:tav>
                                        <p:tav tm="100000">
                                          <p:val>
                                            <p:strVal val="#ppt_h"/>
                                          </p:val>
                                        </p:tav>
                                      </p:tavLst>
                                    </p:anim>
                                    <p:animEffect transition="in" filter="fade">
                                      <p:cBhvr>
                                        <p:cTn id="65" dur="500"/>
                                        <p:tgtEl>
                                          <p:spTgt spid="227330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2273301"/>
                                        </p:tgtEl>
                                        <p:attrNameLst>
                                          <p:attrName>style.visibility</p:attrName>
                                        </p:attrNameLst>
                                      </p:cBhvr>
                                      <p:to>
                                        <p:strVal val="visible"/>
                                      </p:to>
                                    </p:set>
                                    <p:anim calcmode="lin" valueType="num">
                                      <p:cBhvr>
                                        <p:cTn id="70" dur="500" fill="hold"/>
                                        <p:tgtEl>
                                          <p:spTgt spid="2273301"/>
                                        </p:tgtEl>
                                        <p:attrNameLst>
                                          <p:attrName>ppt_w</p:attrName>
                                        </p:attrNameLst>
                                      </p:cBhvr>
                                      <p:tavLst>
                                        <p:tav tm="0">
                                          <p:val>
                                            <p:fltVal val="0"/>
                                          </p:val>
                                        </p:tav>
                                        <p:tav tm="100000">
                                          <p:val>
                                            <p:strVal val="#ppt_w"/>
                                          </p:val>
                                        </p:tav>
                                      </p:tavLst>
                                    </p:anim>
                                    <p:anim calcmode="lin" valueType="num">
                                      <p:cBhvr>
                                        <p:cTn id="71" dur="500" fill="hold"/>
                                        <p:tgtEl>
                                          <p:spTgt spid="2273301"/>
                                        </p:tgtEl>
                                        <p:attrNameLst>
                                          <p:attrName>ppt_h</p:attrName>
                                        </p:attrNameLst>
                                      </p:cBhvr>
                                      <p:tavLst>
                                        <p:tav tm="0">
                                          <p:val>
                                            <p:fltVal val="0"/>
                                          </p:val>
                                        </p:tav>
                                        <p:tav tm="100000">
                                          <p:val>
                                            <p:strVal val="#ppt_h"/>
                                          </p:val>
                                        </p:tav>
                                      </p:tavLst>
                                    </p:anim>
                                    <p:animEffect transition="in" filter="fade">
                                      <p:cBhvr>
                                        <p:cTn id="72" dur="500"/>
                                        <p:tgtEl>
                                          <p:spTgt spid="227330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2273302"/>
                                        </p:tgtEl>
                                        <p:attrNameLst>
                                          <p:attrName>style.visibility</p:attrName>
                                        </p:attrNameLst>
                                      </p:cBhvr>
                                      <p:to>
                                        <p:strVal val="visible"/>
                                      </p:to>
                                    </p:set>
                                    <p:anim calcmode="lin" valueType="num">
                                      <p:cBhvr>
                                        <p:cTn id="77" dur="500" fill="hold"/>
                                        <p:tgtEl>
                                          <p:spTgt spid="2273302"/>
                                        </p:tgtEl>
                                        <p:attrNameLst>
                                          <p:attrName>ppt_w</p:attrName>
                                        </p:attrNameLst>
                                      </p:cBhvr>
                                      <p:tavLst>
                                        <p:tav tm="0">
                                          <p:val>
                                            <p:fltVal val="0"/>
                                          </p:val>
                                        </p:tav>
                                        <p:tav tm="100000">
                                          <p:val>
                                            <p:strVal val="#ppt_w"/>
                                          </p:val>
                                        </p:tav>
                                      </p:tavLst>
                                    </p:anim>
                                    <p:anim calcmode="lin" valueType="num">
                                      <p:cBhvr>
                                        <p:cTn id="78" dur="500" fill="hold"/>
                                        <p:tgtEl>
                                          <p:spTgt spid="2273302"/>
                                        </p:tgtEl>
                                        <p:attrNameLst>
                                          <p:attrName>ppt_h</p:attrName>
                                        </p:attrNameLst>
                                      </p:cBhvr>
                                      <p:tavLst>
                                        <p:tav tm="0">
                                          <p:val>
                                            <p:fltVal val="0"/>
                                          </p:val>
                                        </p:tav>
                                        <p:tav tm="100000">
                                          <p:val>
                                            <p:strVal val="#ppt_h"/>
                                          </p:val>
                                        </p:tav>
                                      </p:tavLst>
                                    </p:anim>
                                    <p:animEffect transition="in" filter="fade">
                                      <p:cBhvr>
                                        <p:cTn id="79" dur="500"/>
                                        <p:tgtEl>
                                          <p:spTgt spid="227330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2273303"/>
                                        </p:tgtEl>
                                        <p:attrNameLst>
                                          <p:attrName>style.visibility</p:attrName>
                                        </p:attrNameLst>
                                      </p:cBhvr>
                                      <p:to>
                                        <p:strVal val="visible"/>
                                      </p:to>
                                    </p:set>
                                    <p:anim calcmode="lin" valueType="num">
                                      <p:cBhvr>
                                        <p:cTn id="84" dur="500" fill="hold"/>
                                        <p:tgtEl>
                                          <p:spTgt spid="2273303"/>
                                        </p:tgtEl>
                                        <p:attrNameLst>
                                          <p:attrName>ppt_w</p:attrName>
                                        </p:attrNameLst>
                                      </p:cBhvr>
                                      <p:tavLst>
                                        <p:tav tm="0">
                                          <p:val>
                                            <p:fltVal val="0"/>
                                          </p:val>
                                        </p:tav>
                                        <p:tav tm="100000">
                                          <p:val>
                                            <p:strVal val="#ppt_w"/>
                                          </p:val>
                                        </p:tav>
                                      </p:tavLst>
                                    </p:anim>
                                    <p:anim calcmode="lin" valueType="num">
                                      <p:cBhvr>
                                        <p:cTn id="85" dur="500" fill="hold"/>
                                        <p:tgtEl>
                                          <p:spTgt spid="2273303"/>
                                        </p:tgtEl>
                                        <p:attrNameLst>
                                          <p:attrName>ppt_h</p:attrName>
                                        </p:attrNameLst>
                                      </p:cBhvr>
                                      <p:tavLst>
                                        <p:tav tm="0">
                                          <p:val>
                                            <p:fltVal val="0"/>
                                          </p:val>
                                        </p:tav>
                                        <p:tav tm="100000">
                                          <p:val>
                                            <p:strVal val="#ppt_h"/>
                                          </p:val>
                                        </p:tav>
                                      </p:tavLst>
                                    </p:anim>
                                    <p:animEffect transition="in" filter="fade">
                                      <p:cBhvr>
                                        <p:cTn id="86" dur="500"/>
                                        <p:tgtEl>
                                          <p:spTgt spid="227330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2273304"/>
                                        </p:tgtEl>
                                        <p:attrNameLst>
                                          <p:attrName>style.visibility</p:attrName>
                                        </p:attrNameLst>
                                      </p:cBhvr>
                                      <p:to>
                                        <p:strVal val="visible"/>
                                      </p:to>
                                    </p:set>
                                    <p:anim calcmode="lin" valueType="num">
                                      <p:cBhvr>
                                        <p:cTn id="91" dur="500" fill="hold"/>
                                        <p:tgtEl>
                                          <p:spTgt spid="2273304"/>
                                        </p:tgtEl>
                                        <p:attrNameLst>
                                          <p:attrName>ppt_w</p:attrName>
                                        </p:attrNameLst>
                                      </p:cBhvr>
                                      <p:tavLst>
                                        <p:tav tm="0">
                                          <p:val>
                                            <p:fltVal val="0"/>
                                          </p:val>
                                        </p:tav>
                                        <p:tav tm="100000">
                                          <p:val>
                                            <p:strVal val="#ppt_w"/>
                                          </p:val>
                                        </p:tav>
                                      </p:tavLst>
                                    </p:anim>
                                    <p:anim calcmode="lin" valueType="num">
                                      <p:cBhvr>
                                        <p:cTn id="92" dur="500" fill="hold"/>
                                        <p:tgtEl>
                                          <p:spTgt spid="2273304"/>
                                        </p:tgtEl>
                                        <p:attrNameLst>
                                          <p:attrName>ppt_h</p:attrName>
                                        </p:attrNameLst>
                                      </p:cBhvr>
                                      <p:tavLst>
                                        <p:tav tm="0">
                                          <p:val>
                                            <p:fltVal val="0"/>
                                          </p:val>
                                        </p:tav>
                                        <p:tav tm="100000">
                                          <p:val>
                                            <p:strVal val="#ppt_h"/>
                                          </p:val>
                                        </p:tav>
                                      </p:tavLst>
                                    </p:anim>
                                    <p:animEffect transition="in" filter="fade">
                                      <p:cBhvr>
                                        <p:cTn id="93" dur="500"/>
                                        <p:tgtEl>
                                          <p:spTgt spid="2273304"/>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2273305"/>
                                        </p:tgtEl>
                                        <p:attrNameLst>
                                          <p:attrName>style.visibility</p:attrName>
                                        </p:attrNameLst>
                                      </p:cBhvr>
                                      <p:to>
                                        <p:strVal val="visible"/>
                                      </p:to>
                                    </p:set>
                                    <p:anim calcmode="lin" valueType="num">
                                      <p:cBhvr>
                                        <p:cTn id="98" dur="500" fill="hold"/>
                                        <p:tgtEl>
                                          <p:spTgt spid="2273305"/>
                                        </p:tgtEl>
                                        <p:attrNameLst>
                                          <p:attrName>ppt_w</p:attrName>
                                        </p:attrNameLst>
                                      </p:cBhvr>
                                      <p:tavLst>
                                        <p:tav tm="0">
                                          <p:val>
                                            <p:fltVal val="0"/>
                                          </p:val>
                                        </p:tav>
                                        <p:tav tm="100000">
                                          <p:val>
                                            <p:strVal val="#ppt_w"/>
                                          </p:val>
                                        </p:tav>
                                      </p:tavLst>
                                    </p:anim>
                                    <p:anim calcmode="lin" valueType="num">
                                      <p:cBhvr>
                                        <p:cTn id="99" dur="500" fill="hold"/>
                                        <p:tgtEl>
                                          <p:spTgt spid="2273305"/>
                                        </p:tgtEl>
                                        <p:attrNameLst>
                                          <p:attrName>ppt_h</p:attrName>
                                        </p:attrNameLst>
                                      </p:cBhvr>
                                      <p:tavLst>
                                        <p:tav tm="0">
                                          <p:val>
                                            <p:fltVal val="0"/>
                                          </p:val>
                                        </p:tav>
                                        <p:tav tm="100000">
                                          <p:val>
                                            <p:strVal val="#ppt_h"/>
                                          </p:val>
                                        </p:tav>
                                      </p:tavLst>
                                    </p:anim>
                                    <p:animEffect transition="in" filter="fade">
                                      <p:cBhvr>
                                        <p:cTn id="100" dur="500"/>
                                        <p:tgtEl>
                                          <p:spTgt spid="2273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283" grpId="0"/>
      <p:bldP spid="2273293" grpId="0"/>
      <p:bldP spid="2273294" grpId="0"/>
      <p:bldP spid="2273295" grpId="0"/>
      <p:bldP spid="2273296" grpId="0"/>
      <p:bldP spid="2273297" grpId="0"/>
      <p:bldP spid="2273298" grpId="0"/>
      <p:bldP spid="2273299" grpId="0"/>
      <p:bldP spid="2273300" grpId="0"/>
      <p:bldP spid="2273301" grpId="0"/>
      <p:bldP spid="2273302" grpId="0"/>
      <p:bldP spid="2273303" grpId="0"/>
      <p:bldP spid="2273304" grpId="0"/>
      <p:bldP spid="227330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3-3</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xmlns="" val="2681265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Handlers Can Contaminate Food</a:t>
            </a:r>
          </a:p>
        </p:txBody>
      </p:sp>
      <p:sp>
        <p:nvSpPr>
          <p:cNvPr id="89091" name="Rectangle 3"/>
          <p:cNvSpPr>
            <a:spLocks noGrp="1" noChangeArrowheads="1"/>
          </p:cNvSpPr>
          <p:nvPr>
            <p:ph type="body" idx="1"/>
          </p:nvPr>
        </p:nvSpPr>
        <p:spPr>
          <a:xfrm>
            <a:off x="390524" y="1143000"/>
            <a:ext cx="4787167" cy="5257800"/>
          </a:xfrm>
        </p:spPr>
        <p:txBody>
          <a:bodyPr/>
          <a:lstStyle/>
          <a:p>
            <a:pPr marL="0" indent="0" eaLnBrk="1" hangingPunct="1">
              <a:defRPr/>
            </a:pPr>
            <a:r>
              <a:rPr lang="en-US" dirty="0" smtClean="0">
                <a:latin typeface="Arial Narrow" charset="0"/>
                <a:cs typeface="+mn-cs"/>
              </a:rPr>
              <a:t>Food handlers </a:t>
            </a:r>
            <a:r>
              <a:rPr lang="en-US" dirty="0">
                <a:latin typeface="Arial Narrow" charset="0"/>
                <a:cs typeface="+mn-cs"/>
              </a:rPr>
              <a:t>can contaminate food when they:</a:t>
            </a:r>
          </a:p>
          <a:p>
            <a:pPr marL="342900" lvl="1" indent="-342900" eaLnBrk="1" hangingPunct="1">
              <a:lnSpc>
                <a:spcPct val="100000"/>
              </a:lnSpc>
              <a:spcBef>
                <a:spcPts val="900"/>
              </a:spcBef>
              <a:defRPr/>
            </a:pPr>
            <a:r>
              <a:rPr lang="en-US" dirty="0">
                <a:solidFill>
                  <a:srgbClr val="000000"/>
                </a:solidFill>
                <a:latin typeface="Arial Narrow"/>
                <a:cs typeface="Arial Narrow"/>
              </a:rPr>
              <a:t>Have a foodborne illness</a:t>
            </a:r>
            <a:r>
              <a:rPr lang="en-US" dirty="0">
                <a:latin typeface="Arial Narrow"/>
                <a:cs typeface="Arial Narrow"/>
              </a:rPr>
              <a:t> </a:t>
            </a:r>
          </a:p>
          <a:p>
            <a:pPr marL="342900" lvl="1" indent="-342900" eaLnBrk="1" hangingPunct="1">
              <a:lnSpc>
                <a:spcPct val="100000"/>
              </a:lnSpc>
              <a:spcBef>
                <a:spcPts val="900"/>
              </a:spcBef>
              <a:defRPr/>
            </a:pPr>
            <a:r>
              <a:rPr lang="en-US" dirty="0">
                <a:solidFill>
                  <a:srgbClr val="000000"/>
                </a:solidFill>
                <a:latin typeface="Arial Narrow"/>
                <a:cs typeface="Arial Narrow"/>
              </a:rPr>
              <a:t>Have wounds that contain a pathogen</a:t>
            </a:r>
          </a:p>
          <a:p>
            <a:pPr marL="342900" lvl="1" indent="-342900" eaLnBrk="1" hangingPunct="1">
              <a:lnSpc>
                <a:spcPct val="100000"/>
              </a:lnSpc>
              <a:spcBef>
                <a:spcPts val="900"/>
              </a:spcBef>
              <a:defRPr/>
            </a:pPr>
            <a:r>
              <a:rPr lang="en-US" dirty="0">
                <a:solidFill>
                  <a:srgbClr val="000000"/>
                </a:solidFill>
                <a:latin typeface="Arial Narrow"/>
                <a:cs typeface="Arial Narrow"/>
              </a:rPr>
              <a:t>Sneeze or cough</a:t>
            </a:r>
          </a:p>
          <a:p>
            <a:pPr marL="342900" lvl="1" indent="-342900" eaLnBrk="1" hangingPunct="1">
              <a:lnSpc>
                <a:spcPct val="100000"/>
              </a:lnSpc>
              <a:spcBef>
                <a:spcPts val="900"/>
              </a:spcBef>
              <a:defRPr/>
            </a:pPr>
            <a:r>
              <a:rPr lang="en-US" dirty="0">
                <a:solidFill>
                  <a:srgbClr val="000000"/>
                </a:solidFill>
                <a:latin typeface="Arial Narrow"/>
                <a:cs typeface="Arial Narrow"/>
              </a:rPr>
              <a:t>Have contact with a person who is </a:t>
            </a:r>
            <a:r>
              <a:rPr lang="en-US" dirty="0" smtClean="0">
                <a:solidFill>
                  <a:srgbClr val="000000"/>
                </a:solidFill>
                <a:latin typeface="Arial Narrow"/>
                <a:cs typeface="Arial Narrow"/>
              </a:rPr>
              <a:t>sick</a:t>
            </a:r>
            <a:endParaRPr lang="en-US" dirty="0">
              <a:solidFill>
                <a:srgbClr val="000000"/>
              </a:solidFill>
              <a:latin typeface="Arial Narrow"/>
              <a:cs typeface="Arial Narrow"/>
            </a:endParaRPr>
          </a:p>
          <a:p>
            <a:pPr marL="342900" lvl="1" indent="-342900" eaLnBrk="1" hangingPunct="1">
              <a:lnSpc>
                <a:spcPct val="100000"/>
              </a:lnSpc>
              <a:spcBef>
                <a:spcPts val="900"/>
              </a:spcBef>
              <a:defRPr/>
            </a:pPr>
            <a:r>
              <a:rPr lang="en-US" dirty="0">
                <a:solidFill>
                  <a:srgbClr val="000000"/>
                </a:solidFill>
                <a:latin typeface="Arial Narrow"/>
                <a:cs typeface="Arial Narrow"/>
              </a:rPr>
              <a:t>Touch anything that may contaminate their hands and </a:t>
            </a:r>
            <a:r>
              <a:rPr lang="en-US" dirty="0" smtClean="0">
                <a:solidFill>
                  <a:srgbClr val="000000"/>
                </a:solidFill>
                <a:latin typeface="Arial Narrow"/>
                <a:cs typeface="Arial Narrow"/>
              </a:rPr>
              <a:t>don</a:t>
            </a:r>
            <a:r>
              <a:rPr lang="en-US" dirty="0">
                <a:solidFill>
                  <a:srgbClr val="000000"/>
                </a:solidFill>
                <a:latin typeface="Arial Narrow"/>
                <a:cs typeface="Arial Narrow"/>
              </a:rPr>
              <a:t>’</a:t>
            </a:r>
            <a:r>
              <a:rPr lang="en-US" dirty="0" smtClean="0">
                <a:solidFill>
                  <a:srgbClr val="000000"/>
                </a:solidFill>
                <a:latin typeface="Arial Narrow"/>
                <a:cs typeface="Arial Narrow"/>
              </a:rPr>
              <a:t>t </a:t>
            </a:r>
            <a:r>
              <a:rPr lang="en-US" dirty="0">
                <a:solidFill>
                  <a:srgbClr val="000000"/>
                </a:solidFill>
                <a:latin typeface="Arial Narrow"/>
                <a:cs typeface="Arial Narrow"/>
              </a:rPr>
              <a:t>wash them</a:t>
            </a:r>
          </a:p>
          <a:p>
            <a:pPr marL="342900" lvl="1" indent="-342900" eaLnBrk="1" hangingPunct="1">
              <a:lnSpc>
                <a:spcPct val="100000"/>
              </a:lnSpc>
              <a:spcBef>
                <a:spcPts val="900"/>
              </a:spcBef>
              <a:defRPr/>
            </a:pPr>
            <a:r>
              <a:rPr lang="en-US" dirty="0">
                <a:solidFill>
                  <a:srgbClr val="000000"/>
                </a:solidFill>
                <a:latin typeface="Arial Narrow"/>
                <a:cs typeface="Arial Narrow"/>
              </a:rPr>
              <a:t>Have symptoms such as diarrhea, vomiting, or jaundice—a yellowing of the eyes or skin</a:t>
            </a:r>
          </a:p>
        </p:txBody>
      </p:sp>
      <p:sp>
        <p:nvSpPr>
          <p:cNvPr id="8909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3-4</a:t>
            </a:r>
          </a:p>
        </p:txBody>
      </p:sp>
      <p:pic>
        <p:nvPicPr>
          <p:cNvPr id="2" name="Picture 1" descr="6e_c03_02_smoking.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355" y="1243013"/>
            <a:ext cx="2103120" cy="182575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Managing a Personal Hygiene Program</a:t>
            </a:r>
          </a:p>
        </p:txBody>
      </p:sp>
      <p:sp>
        <p:nvSpPr>
          <p:cNvPr id="91139" name="Rectangle 3"/>
          <p:cNvSpPr>
            <a:spLocks noGrp="1" noChangeArrowheads="1"/>
          </p:cNvSpPr>
          <p:nvPr>
            <p:ph type="body" idx="1"/>
          </p:nvPr>
        </p:nvSpPr>
        <p:spPr>
          <a:xfrm>
            <a:off x="390525" y="1143000"/>
            <a:ext cx="5262562" cy="5257800"/>
          </a:xfrm>
        </p:spPr>
        <p:txBody>
          <a:bodyPr/>
          <a:lstStyle/>
          <a:p>
            <a:pPr marL="0" indent="0" eaLnBrk="1" hangingPunct="1">
              <a:defRPr/>
            </a:pPr>
            <a:r>
              <a:rPr lang="en-US" dirty="0">
                <a:latin typeface="Arial Narrow" charset="0"/>
                <a:cs typeface="+mn-cs"/>
              </a:rPr>
              <a:t>Managers must focus on the following:</a:t>
            </a:r>
          </a:p>
          <a:p>
            <a:pPr marL="347472" lvl="1" indent="-347472" eaLnBrk="1" hangingPunct="1">
              <a:lnSpc>
                <a:spcPct val="100000"/>
              </a:lnSpc>
              <a:spcBef>
                <a:spcPts val="900"/>
              </a:spcBef>
              <a:defRPr/>
            </a:pPr>
            <a:r>
              <a:rPr lang="en-US" dirty="0">
                <a:solidFill>
                  <a:srgbClr val="000000"/>
                </a:solidFill>
                <a:latin typeface="Arial Narrow" charset="0"/>
              </a:rPr>
              <a:t>Creating personal hygiene policies</a:t>
            </a:r>
            <a:endParaRPr lang="en-US"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Training food handlers on personal hygiene policies and retraining them regularly</a:t>
            </a:r>
          </a:p>
          <a:p>
            <a:pPr marL="347472" lvl="1" indent="-347472" eaLnBrk="1" hangingPunct="1">
              <a:lnSpc>
                <a:spcPct val="100000"/>
              </a:lnSpc>
              <a:spcBef>
                <a:spcPts val="900"/>
              </a:spcBef>
              <a:defRPr/>
            </a:pPr>
            <a:r>
              <a:rPr lang="en-US" dirty="0">
                <a:solidFill>
                  <a:srgbClr val="000000"/>
                </a:solidFill>
                <a:latin typeface="Arial Narrow" charset="0"/>
              </a:rPr>
              <a:t>Modeling correct behavior at all times</a:t>
            </a:r>
          </a:p>
          <a:p>
            <a:pPr marL="347472" lvl="1" indent="-347472" eaLnBrk="1" hangingPunct="1">
              <a:lnSpc>
                <a:spcPct val="100000"/>
              </a:lnSpc>
              <a:spcBef>
                <a:spcPts val="900"/>
              </a:spcBef>
              <a:defRPr/>
            </a:pPr>
            <a:r>
              <a:rPr lang="en-US" dirty="0">
                <a:solidFill>
                  <a:srgbClr val="000000"/>
                </a:solidFill>
                <a:latin typeface="Arial Narrow" charset="0"/>
              </a:rPr>
              <a:t>Supervising food safety practices</a:t>
            </a:r>
          </a:p>
          <a:p>
            <a:pPr marL="347472" lvl="1" indent="-347472" eaLnBrk="1" hangingPunct="1">
              <a:lnSpc>
                <a:spcPct val="100000"/>
              </a:lnSpc>
              <a:spcBef>
                <a:spcPts val="900"/>
              </a:spcBef>
              <a:defRPr/>
            </a:pPr>
            <a:r>
              <a:rPr lang="en-US" dirty="0">
                <a:solidFill>
                  <a:srgbClr val="000000"/>
                </a:solidFill>
                <a:latin typeface="Arial Narrow" charset="0"/>
              </a:rPr>
              <a:t>Revising personal hygiene policies when laws or science change</a:t>
            </a:r>
          </a:p>
        </p:txBody>
      </p:sp>
      <p:sp>
        <p:nvSpPr>
          <p:cNvPr id="91140"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3-5</a:t>
            </a:r>
          </a:p>
        </p:txBody>
      </p:sp>
      <p:pic>
        <p:nvPicPr>
          <p:cNvPr id="2" name="Picture 1" descr="6e_c03_04_leading.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6403" y="1243013"/>
            <a:ext cx="2100072" cy="183184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393192" y="1143000"/>
            <a:ext cx="8231696" cy="5743575"/>
          </a:xfrm>
        </p:spPr>
        <p:txBody>
          <a:bodyPr/>
          <a:lstStyle/>
          <a:p>
            <a:pPr eaLnBrk="1" hangingPunct="1">
              <a:buFont typeface="Wingdings" pitchFamily="2" charset="2"/>
              <a:buNone/>
              <a:defRPr/>
            </a:pPr>
            <a:r>
              <a:rPr lang="en-US" dirty="0" smtClean="0">
                <a:ea typeface="+mn-ea"/>
                <a:cs typeface="+mn-cs"/>
              </a:rPr>
              <a:t>Infected wounds or cuts:</a:t>
            </a:r>
          </a:p>
          <a:p>
            <a:pPr marL="347472" lvl="1" indent="-347472" eaLnBrk="1" hangingPunct="1">
              <a:lnSpc>
                <a:spcPct val="100000"/>
              </a:lnSpc>
              <a:spcBef>
                <a:spcPts val="900"/>
              </a:spcBef>
              <a:buFont typeface="Wingdings" pitchFamily="2" charset="2"/>
              <a:buChar char="l"/>
              <a:defRPr/>
            </a:pPr>
            <a:r>
              <a:rPr lang="en-US" dirty="0" smtClean="0"/>
              <a:t>Contain pus</a:t>
            </a:r>
          </a:p>
          <a:p>
            <a:pPr marL="347472" lvl="1" indent="-347472" eaLnBrk="1" hangingPunct="1">
              <a:lnSpc>
                <a:spcPct val="100000"/>
              </a:lnSpc>
              <a:spcBef>
                <a:spcPts val="900"/>
              </a:spcBef>
              <a:buFont typeface="Wingdings" pitchFamily="2" charset="2"/>
              <a:buChar char="l"/>
              <a:defRPr/>
            </a:pPr>
            <a:r>
              <a:rPr lang="en-US" dirty="0" smtClean="0"/>
              <a:t>Must be covered to prevent pathogens </a:t>
            </a:r>
            <a:br>
              <a:rPr lang="en-US" dirty="0" smtClean="0"/>
            </a:br>
            <a:r>
              <a:rPr lang="en-US" dirty="0" smtClean="0"/>
              <a:t>from contaminating food and food-contact surfaces</a:t>
            </a:r>
          </a:p>
          <a:p>
            <a:pPr marL="0" indent="0" eaLnBrk="1" hangingPunct="1">
              <a:buFont typeface="Wingdings" pitchFamily="2" charset="2"/>
              <a:buNone/>
              <a:defRPr/>
            </a:pPr>
            <a:r>
              <a:rPr lang="en-US" dirty="0" smtClean="0">
                <a:ea typeface="+mn-ea"/>
                <a:cs typeface="+mn-cs"/>
              </a:rPr>
              <a:t>How a wound is covered depends on </a:t>
            </a:r>
            <a:br>
              <a:rPr lang="en-US" dirty="0" smtClean="0">
                <a:ea typeface="+mn-ea"/>
                <a:cs typeface="+mn-cs"/>
              </a:rPr>
            </a:br>
            <a:r>
              <a:rPr lang="en-US" dirty="0" smtClean="0">
                <a:ea typeface="+mn-ea"/>
                <a:cs typeface="+mn-cs"/>
              </a:rPr>
              <a:t>where it is located:</a:t>
            </a:r>
          </a:p>
          <a:p>
            <a:pPr marL="347472" lvl="1" indent="-347472" eaLnBrk="1" hangingPunct="1">
              <a:lnSpc>
                <a:spcPct val="100000"/>
              </a:lnSpc>
              <a:spcBef>
                <a:spcPts val="900"/>
              </a:spcBef>
              <a:buFont typeface="Wingdings" pitchFamily="2" charset="2"/>
              <a:buChar char="l"/>
              <a:defRPr/>
            </a:pPr>
            <a:r>
              <a:rPr lang="en-US" dirty="0" smtClean="0"/>
              <a:t>Cover wounds on the hand or wrist with an </a:t>
            </a:r>
            <a:br>
              <a:rPr lang="en-US" dirty="0" smtClean="0"/>
            </a:br>
            <a:r>
              <a:rPr lang="en-US" dirty="0" smtClean="0"/>
              <a:t>impermeable cover, (i.e. bandage or finger cot) and </a:t>
            </a:r>
            <a:br>
              <a:rPr lang="en-US" dirty="0" smtClean="0"/>
            </a:br>
            <a:r>
              <a:rPr lang="en-US" dirty="0" smtClean="0"/>
              <a:t>then a single-use glove</a:t>
            </a:r>
          </a:p>
          <a:p>
            <a:pPr marL="347472" lvl="1" indent="-347472" eaLnBrk="1" hangingPunct="1">
              <a:lnSpc>
                <a:spcPct val="100000"/>
              </a:lnSpc>
              <a:spcBef>
                <a:spcPts val="900"/>
              </a:spcBef>
              <a:buFont typeface="Wingdings" pitchFamily="2" charset="2"/>
              <a:buChar char="l"/>
              <a:defRPr/>
            </a:pPr>
            <a:r>
              <a:rPr lang="en-US" dirty="0" smtClean="0"/>
              <a:t>Cover wounds on the arm with an impermeable cover, </a:t>
            </a:r>
            <a:br>
              <a:rPr lang="en-US" dirty="0" smtClean="0"/>
            </a:br>
            <a:r>
              <a:rPr lang="en-US" dirty="0" smtClean="0"/>
              <a:t>such as a bandage</a:t>
            </a:r>
          </a:p>
          <a:p>
            <a:pPr marL="347472" lvl="1" indent="-347472" eaLnBrk="1" hangingPunct="1">
              <a:lnSpc>
                <a:spcPct val="100000"/>
              </a:lnSpc>
              <a:spcBef>
                <a:spcPts val="900"/>
              </a:spcBef>
              <a:buFont typeface="Wingdings" pitchFamily="2" charset="2"/>
              <a:buChar char="l"/>
              <a:defRPr/>
            </a:pPr>
            <a:r>
              <a:rPr lang="en-US" dirty="0" smtClean="0"/>
              <a:t>Cover wounds on other parts of the body with a dry, </a:t>
            </a:r>
            <a:br>
              <a:rPr lang="en-US" dirty="0" smtClean="0"/>
            </a:br>
            <a:r>
              <a:rPr lang="en-US" dirty="0" smtClean="0"/>
              <a:t>tight-fitting bandage</a:t>
            </a:r>
            <a:endParaRPr lang="en-US" dirty="0"/>
          </a:p>
          <a:p>
            <a:pPr marL="114300" lvl="1" indent="0" eaLnBrk="1" hangingPunct="1">
              <a:buFont typeface="Wingdings" pitchFamily="2" charset="2"/>
              <a:buNone/>
              <a:defRPr/>
            </a:pPr>
            <a:endParaRPr lang="en-US" dirty="0" smtClean="0"/>
          </a:p>
        </p:txBody>
      </p:sp>
      <p:sp>
        <p:nvSpPr>
          <p:cNvPr id="97283"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Infected Wounds or Cuts</a:t>
            </a:r>
          </a:p>
        </p:txBody>
      </p:sp>
      <p:sp>
        <p:nvSpPr>
          <p:cNvPr id="97284"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3-6</a:t>
            </a:r>
          </a:p>
        </p:txBody>
      </p:sp>
      <p:pic>
        <p:nvPicPr>
          <p:cNvPr id="3" name="Picture 2" descr="6e_c03_1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98307" name="Rectangle 3"/>
          <p:cNvSpPr>
            <a:spLocks noGrp="1" noChangeArrowheads="1"/>
          </p:cNvSpPr>
          <p:nvPr>
            <p:ph type="body" idx="1"/>
          </p:nvPr>
        </p:nvSpPr>
        <p:spPr>
          <a:xfrm>
            <a:off x="393192" y="1143000"/>
            <a:ext cx="5051425" cy="4983163"/>
          </a:xfrm>
        </p:spPr>
        <p:txBody>
          <a:bodyPr/>
          <a:lstStyle/>
          <a:p>
            <a:pPr marL="0" indent="0" eaLnBrk="1" hangingPunct="1">
              <a:defRPr/>
            </a:pPr>
            <a:r>
              <a:rPr lang="en-US" dirty="0">
                <a:latin typeface="Arial Narrow" charset="0"/>
                <a:cs typeface="+mn-cs"/>
              </a:rPr>
              <a:t>Single-use gloves:</a:t>
            </a:r>
          </a:p>
          <a:p>
            <a:pPr marL="347472" lvl="1" indent="-347472" eaLnBrk="1" hangingPunct="1">
              <a:lnSpc>
                <a:spcPct val="100000"/>
              </a:lnSpc>
              <a:spcBef>
                <a:spcPts val="900"/>
              </a:spcBef>
              <a:defRPr/>
            </a:pPr>
            <a:r>
              <a:rPr lang="en-US" dirty="0" smtClean="0">
                <a:solidFill>
                  <a:srgbClr val="000000"/>
                </a:solidFill>
                <a:latin typeface="Arial Narrow" charset="0"/>
              </a:rPr>
              <a:t>Should be </a:t>
            </a:r>
            <a:r>
              <a:rPr lang="en-US" dirty="0">
                <a:solidFill>
                  <a:srgbClr val="000000"/>
                </a:solidFill>
                <a:latin typeface="Arial Narrow" charset="0"/>
              </a:rPr>
              <a:t>used when handling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ready</a:t>
            </a:r>
            <a:r>
              <a:rPr lang="en-US" dirty="0">
                <a:solidFill>
                  <a:srgbClr val="000000"/>
                </a:solidFill>
                <a:latin typeface="Arial Narrow" charset="0"/>
              </a:rPr>
              <a:t>-to-eat food</a:t>
            </a:r>
          </a:p>
          <a:p>
            <a:pPr marL="694944" lvl="2" indent="-347472" eaLnBrk="1" hangingPunct="1">
              <a:lnSpc>
                <a:spcPct val="100000"/>
              </a:lnSpc>
              <a:spcBef>
                <a:spcPts val="900"/>
              </a:spcBef>
              <a:defRPr/>
            </a:pPr>
            <a:r>
              <a:rPr lang="en-US" dirty="0">
                <a:solidFill>
                  <a:srgbClr val="000000"/>
                </a:solidFill>
                <a:latin typeface="Arial Narrow" charset="0"/>
              </a:rPr>
              <a:t>Except when washing produce</a:t>
            </a:r>
          </a:p>
          <a:p>
            <a:pPr marL="694944" lvl="2" indent="-347472" eaLnBrk="1" hangingPunct="1">
              <a:lnSpc>
                <a:spcPct val="100000"/>
              </a:lnSpc>
              <a:spcBef>
                <a:spcPts val="900"/>
              </a:spcBef>
              <a:defRPr/>
            </a:pPr>
            <a:r>
              <a:rPr lang="en-US" dirty="0">
                <a:solidFill>
                  <a:srgbClr val="000000"/>
                </a:solidFill>
                <a:latin typeface="Arial Narrow" charset="0"/>
              </a:rPr>
              <a:t>Except when handling ready-to-eat ingredients for a dish that will be cooked</a:t>
            </a:r>
          </a:p>
          <a:p>
            <a:pPr marL="347472" lvl="1" indent="-347472" eaLnBrk="1" hangingPunct="1">
              <a:lnSpc>
                <a:spcPct val="100000"/>
              </a:lnSpc>
              <a:spcBef>
                <a:spcPts val="900"/>
              </a:spcBef>
              <a:defRPr/>
            </a:pPr>
            <a:r>
              <a:rPr lang="en-US" dirty="0">
                <a:solidFill>
                  <a:srgbClr val="000000"/>
                </a:solidFill>
                <a:latin typeface="Arial Narrow" charset="0"/>
              </a:rPr>
              <a:t>Must </a:t>
            </a: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be used in </a:t>
            </a:r>
            <a:r>
              <a:rPr lang="en-US" dirty="0" smtClean="0">
                <a:solidFill>
                  <a:srgbClr val="000000"/>
                </a:solidFill>
                <a:latin typeface="Arial Narrow" charset="0"/>
              </a:rPr>
              <a:t>place </a:t>
            </a:r>
            <a:br>
              <a:rPr lang="en-US" dirty="0" smtClean="0">
                <a:solidFill>
                  <a:srgbClr val="000000"/>
                </a:solidFill>
                <a:latin typeface="Arial Narrow" charset="0"/>
              </a:rPr>
            </a:br>
            <a:r>
              <a:rPr lang="en-US" dirty="0" smtClean="0">
                <a:solidFill>
                  <a:srgbClr val="000000"/>
                </a:solidFill>
                <a:latin typeface="Arial Narrow" charset="0"/>
              </a:rPr>
              <a:t>of </a:t>
            </a:r>
            <a:r>
              <a:rPr lang="en-US" dirty="0">
                <a:solidFill>
                  <a:srgbClr val="000000"/>
                </a:solidFill>
                <a:latin typeface="Arial Narrow" charset="0"/>
              </a:rPr>
              <a:t>handwashing</a:t>
            </a:r>
          </a:p>
          <a:p>
            <a:pPr lvl="1" eaLnBrk="1" hangingPunct="1">
              <a:defRPr/>
            </a:pPr>
            <a:r>
              <a:rPr lang="en-US" dirty="0">
                <a:solidFill>
                  <a:srgbClr val="000000"/>
                </a:solidFill>
                <a:latin typeface="Arial Narrow" charset="0"/>
              </a:rPr>
              <a:t>Must </a:t>
            </a: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be washed and reused</a:t>
            </a:r>
          </a:p>
          <a:p>
            <a:pPr marL="347472" lvl="1" indent="-347472" eaLnBrk="1" hangingPunct="1">
              <a:lnSpc>
                <a:spcPct val="100000"/>
              </a:lnSpc>
              <a:spcBef>
                <a:spcPts val="900"/>
              </a:spcBef>
              <a:defRPr/>
            </a:pPr>
            <a:r>
              <a:rPr lang="en-US" dirty="0">
                <a:solidFill>
                  <a:srgbClr val="000000"/>
                </a:solidFill>
                <a:latin typeface="Arial Narrow" charset="0"/>
              </a:rPr>
              <a:t>Must fit </a:t>
            </a:r>
            <a:r>
              <a:rPr lang="en-US" dirty="0" smtClean="0">
                <a:solidFill>
                  <a:srgbClr val="000000"/>
                </a:solidFill>
                <a:latin typeface="Arial Narrow" charset="0"/>
              </a:rPr>
              <a:t>correctly</a:t>
            </a:r>
            <a:endParaRPr lang="en-US" dirty="0">
              <a:solidFill>
                <a:srgbClr val="000000"/>
              </a:solidFill>
              <a:latin typeface="Arial Narrow" charset="0"/>
            </a:endParaRPr>
          </a:p>
          <a:p>
            <a:pPr marL="0" indent="0" eaLnBrk="1" hangingPunct="1">
              <a:defRPr/>
            </a:pPr>
            <a:endParaRPr lang="en-US" dirty="0">
              <a:solidFill>
                <a:srgbClr val="000000"/>
              </a:solidFill>
              <a:latin typeface="Arial Narrow" charset="0"/>
              <a:cs typeface="+mn-cs"/>
            </a:endParaRPr>
          </a:p>
        </p:txBody>
      </p:sp>
      <p:sp>
        <p:nvSpPr>
          <p:cNvPr id="98309"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3-7</a:t>
            </a:r>
          </a:p>
        </p:txBody>
      </p:sp>
      <p:pic>
        <p:nvPicPr>
          <p:cNvPr id="2" name="Picture 1" descr="6e_c03_08_glove us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36172" y="1243013"/>
            <a:ext cx="2100072" cy="183184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99331" name="Rectangle 3"/>
          <p:cNvSpPr>
            <a:spLocks noGrp="1" noChangeArrowheads="1"/>
          </p:cNvSpPr>
          <p:nvPr>
            <p:ph type="body" idx="1"/>
          </p:nvPr>
        </p:nvSpPr>
        <p:spPr>
          <a:xfrm>
            <a:off x="393192" y="1143000"/>
            <a:ext cx="6068646" cy="4572000"/>
          </a:xfrm>
        </p:spPr>
        <p:txBody>
          <a:bodyPr/>
          <a:lstStyle/>
          <a:p>
            <a:pPr marL="0" indent="0" eaLnBrk="1" hangingPunct="1">
              <a:defRPr/>
            </a:pPr>
            <a:r>
              <a:rPr lang="en-US" dirty="0">
                <a:latin typeface="Arial Narrow" charset="0"/>
                <a:cs typeface="+mn-cs"/>
              </a:rPr>
              <a:t>How to </a:t>
            </a:r>
            <a:r>
              <a:rPr lang="en-US" dirty="0" smtClean="0">
                <a:latin typeface="Arial Narrow" charset="0"/>
                <a:cs typeface="+mn-cs"/>
              </a:rPr>
              <a:t>use gloves</a:t>
            </a:r>
            <a:r>
              <a:rPr lang="en-US" dirty="0">
                <a:latin typeface="Arial Narrow" charset="0"/>
                <a:cs typeface="+mn-cs"/>
              </a:rPr>
              <a:t>:</a:t>
            </a:r>
          </a:p>
          <a:p>
            <a:pPr marL="347472" lvl="1" indent="-347472" eaLnBrk="1" hangingPunct="1">
              <a:lnSpc>
                <a:spcPct val="100000"/>
              </a:lnSpc>
              <a:spcBef>
                <a:spcPts val="900"/>
              </a:spcBef>
              <a:defRPr/>
            </a:pPr>
            <a:r>
              <a:rPr lang="en-US" dirty="0">
                <a:solidFill>
                  <a:srgbClr val="000000"/>
                </a:solidFill>
                <a:latin typeface="Arial Narrow" charset="0"/>
              </a:rPr>
              <a:t>Wash and dry hands before putting gloves on</a:t>
            </a:r>
          </a:p>
          <a:p>
            <a:pPr marL="347472" lvl="1" indent="-347472" eaLnBrk="1" hangingPunct="1">
              <a:lnSpc>
                <a:spcPct val="100000"/>
              </a:lnSpc>
              <a:spcBef>
                <a:spcPts val="900"/>
              </a:spcBef>
              <a:defRPr/>
            </a:pPr>
            <a:r>
              <a:rPr lang="en-US" dirty="0">
                <a:solidFill>
                  <a:srgbClr val="000000"/>
                </a:solidFill>
                <a:latin typeface="Arial Narrow" charset="0"/>
              </a:rPr>
              <a:t>Select the correct glove size</a:t>
            </a:r>
          </a:p>
          <a:p>
            <a:pPr marL="347472" lvl="1" indent="-347472" eaLnBrk="1" hangingPunct="1">
              <a:lnSpc>
                <a:spcPct val="100000"/>
              </a:lnSpc>
              <a:spcBef>
                <a:spcPts val="900"/>
              </a:spcBef>
              <a:defRPr/>
            </a:pPr>
            <a:r>
              <a:rPr lang="en-US" dirty="0">
                <a:solidFill>
                  <a:srgbClr val="000000"/>
                </a:solidFill>
                <a:latin typeface="Arial Narrow" charset="0"/>
              </a:rPr>
              <a:t>Hold gloves by the edge when putting them </a:t>
            </a:r>
            <a:r>
              <a:rPr lang="en-US" dirty="0" smtClean="0">
                <a:solidFill>
                  <a:srgbClr val="000000"/>
                </a:solidFill>
                <a:latin typeface="Arial Narrow" charset="0"/>
              </a:rPr>
              <a:t>on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Once gloves are on, check for rips or tears</a:t>
            </a:r>
          </a:p>
          <a:p>
            <a:pPr marL="347472" lvl="1" indent="-347472" eaLnBrk="1" hangingPunct="1">
              <a:lnSpc>
                <a:spcPct val="100000"/>
              </a:lnSpc>
              <a:spcBef>
                <a:spcPts val="900"/>
              </a:spcBef>
              <a:defRPr/>
            </a:pPr>
            <a:r>
              <a:rPr lang="en-US" dirty="0">
                <a:solidFill>
                  <a:srgbClr val="FF0000"/>
                </a:solidFill>
              </a:rPr>
              <a:t>NEVER</a:t>
            </a:r>
            <a:r>
              <a:rPr lang="en-US" dirty="0" smtClean="0">
                <a:solidFill>
                  <a:srgbClr val="000000"/>
                </a:solidFill>
                <a:latin typeface="Arial Narrow" charset="0"/>
              </a:rPr>
              <a:t> </a:t>
            </a:r>
            <a:r>
              <a:rPr lang="en-US" dirty="0">
                <a:solidFill>
                  <a:srgbClr val="000000"/>
                </a:solidFill>
                <a:latin typeface="Arial Narrow" charset="0"/>
              </a:rPr>
              <a:t>blow into gloves</a:t>
            </a:r>
          </a:p>
          <a:p>
            <a:pPr marL="347472" lvl="1" indent="-347472" eaLnBrk="1" hangingPunct="1">
              <a:lnSpc>
                <a:spcPct val="100000"/>
              </a:lnSpc>
              <a:spcBef>
                <a:spcPts val="900"/>
              </a:spcBef>
              <a:defRPr/>
            </a:pPr>
            <a:r>
              <a:rPr lang="en-US" dirty="0">
                <a:solidFill>
                  <a:srgbClr val="FF0000"/>
                </a:solidFill>
              </a:rPr>
              <a:t>NEVER</a:t>
            </a:r>
            <a:r>
              <a:rPr lang="en-US" dirty="0" smtClean="0">
                <a:solidFill>
                  <a:srgbClr val="000000"/>
                </a:solidFill>
                <a:latin typeface="Arial Narrow" charset="0"/>
              </a:rPr>
              <a:t> </a:t>
            </a:r>
            <a:r>
              <a:rPr lang="en-US" dirty="0">
                <a:solidFill>
                  <a:srgbClr val="000000"/>
                </a:solidFill>
                <a:latin typeface="Arial Narrow" charset="0"/>
              </a:rPr>
              <a:t>roll gloves to make them easier to put </a:t>
            </a:r>
            <a:r>
              <a:rPr lang="en-US" dirty="0" smtClean="0">
                <a:solidFill>
                  <a:srgbClr val="000000"/>
                </a:solidFill>
                <a:latin typeface="Arial Narrow" charset="0"/>
              </a:rPr>
              <a:t>on</a:t>
            </a:r>
            <a:endParaRPr lang="en-US" dirty="0">
              <a:solidFill>
                <a:srgbClr val="000000"/>
              </a:solidFill>
              <a:latin typeface="Arial Narrow" charset="0"/>
            </a:endParaRPr>
          </a:p>
        </p:txBody>
      </p:sp>
      <p:sp>
        <p:nvSpPr>
          <p:cNvPr id="99333"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3-8</a:t>
            </a:r>
          </a:p>
        </p:txBody>
      </p:sp>
      <p:pic>
        <p:nvPicPr>
          <p:cNvPr id="6" name="Picture 5" descr="6e_c03_08_glove us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6403" y="1243013"/>
            <a:ext cx="2100072" cy="183184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Bare-Hand Contact with Ready-to-Eat Food</a:t>
            </a:r>
          </a:p>
        </p:txBody>
      </p:sp>
      <p:sp>
        <p:nvSpPr>
          <p:cNvPr id="15363" name="Rectangle 3"/>
          <p:cNvSpPr>
            <a:spLocks noGrp="1" noChangeArrowheads="1"/>
          </p:cNvSpPr>
          <p:nvPr>
            <p:ph type="body" idx="1"/>
          </p:nvPr>
        </p:nvSpPr>
        <p:spPr>
          <a:xfrm>
            <a:off x="393192" y="1143000"/>
            <a:ext cx="4916487" cy="3820319"/>
          </a:xfrm>
        </p:spPr>
        <p:txBody>
          <a:bodyPr/>
          <a:lstStyle/>
          <a:p>
            <a:pPr marL="0" indent="0" eaLnBrk="1" hangingPunct="1">
              <a:buFont typeface="Wingdings" pitchFamily="2" charset="2"/>
              <a:buNone/>
              <a:defRPr/>
            </a:pPr>
            <a:r>
              <a:rPr lang="en-US" dirty="0" smtClean="0">
                <a:ea typeface="+mn-ea"/>
                <a:cs typeface="+mn-cs"/>
              </a:rPr>
              <a:t>Bare-hand contact with ready-to-eat food must be avoided:</a:t>
            </a:r>
          </a:p>
          <a:p>
            <a:pPr marL="347472" lvl="1" indent="-347472" eaLnBrk="1" hangingPunct="1">
              <a:lnSpc>
                <a:spcPct val="100000"/>
              </a:lnSpc>
              <a:spcBef>
                <a:spcPts val="900"/>
              </a:spcBef>
              <a:buFont typeface="Wingdings" pitchFamily="2" charset="2"/>
              <a:buChar char="l"/>
              <a:defRPr/>
            </a:pPr>
            <a:r>
              <a:rPr lang="en-US" dirty="0" smtClean="0"/>
              <a:t>Some jurisdictions allow it but require</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Policies on staff health</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Training in handwashing and                                    personal hygiene practices</a:t>
            </a:r>
            <a:endParaRPr lang="en-US" dirty="0"/>
          </a:p>
          <a:p>
            <a:pPr marL="347472" lvl="1" indent="-347472" eaLnBrk="1" hangingPunct="1">
              <a:lnSpc>
                <a:spcPct val="100000"/>
              </a:lnSpc>
              <a:spcBef>
                <a:spcPts val="900"/>
              </a:spcBef>
              <a:buFont typeface="Wingdings" pitchFamily="2" charset="2"/>
              <a:buChar char="l"/>
              <a:defRPr/>
            </a:pPr>
            <a:r>
              <a:rPr lang="en-US" dirty="0" smtClean="0">
                <a:solidFill>
                  <a:srgbClr val="FF0000"/>
                </a:solidFill>
              </a:rPr>
              <a:t>NEVER</a:t>
            </a:r>
            <a:r>
              <a:rPr lang="en-US" dirty="0" smtClean="0"/>
              <a:t> handle ready-to-eat food with bare hands when you primarily serve a high-risk population</a:t>
            </a:r>
          </a:p>
          <a:p>
            <a:pPr marL="495300" eaLnBrk="1" hangingPunct="1">
              <a:buFont typeface="Wingdings" pitchFamily="2" charset="2"/>
              <a:buNone/>
              <a:defRPr/>
            </a:pPr>
            <a:endParaRPr lang="en-US" dirty="0" smtClean="0">
              <a:solidFill>
                <a:srgbClr val="000000"/>
              </a:solidFill>
              <a:ea typeface="+mn-ea"/>
              <a:cs typeface="+mn-cs"/>
            </a:endParaRPr>
          </a:p>
          <a:p>
            <a:pPr marL="571500" lvl="1" indent="-457200" eaLnBrk="1" hangingPunct="1">
              <a:buFont typeface="Wingdings" pitchFamily="2" charset="2"/>
              <a:buNone/>
              <a:defRPr/>
            </a:pPr>
            <a:endParaRPr lang="en-US" dirty="0" smtClean="0"/>
          </a:p>
        </p:txBody>
      </p:sp>
      <p:sp>
        <p:nvSpPr>
          <p:cNvPr id="101381"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3-9</a:t>
            </a:r>
          </a:p>
        </p:txBody>
      </p:sp>
      <p:pic>
        <p:nvPicPr>
          <p:cNvPr id="2" name="Picture 1" descr="6e_c03_15.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_SS5e_08_16hr">
  <a:themeElements>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19085</TotalTime>
  <Words>1860</Words>
  <Application>Microsoft Office PowerPoint</Application>
  <PresentationFormat>On-screen Show (4:3)</PresentationFormat>
  <Paragraphs>281</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2_SS5e_08_16hr</vt:lpstr>
      <vt:lpstr>3_SS5e_08_16hr</vt:lpstr>
      <vt:lpstr>Slide 1</vt:lpstr>
      <vt:lpstr>DVD</vt:lpstr>
      <vt:lpstr>Additional Content</vt:lpstr>
      <vt:lpstr>How Food Handlers Can Contaminate Food</vt:lpstr>
      <vt:lpstr>Managing a Personal Hygiene Program</vt:lpstr>
      <vt:lpstr>Infected Wounds or Cuts</vt:lpstr>
      <vt:lpstr>Single-Use Gloves</vt:lpstr>
      <vt:lpstr>Single-Use Gloves</vt:lpstr>
      <vt:lpstr>Bare-Hand Contact with Ready-to-Eat Food</vt:lpstr>
      <vt:lpstr>Handling Staff Illnesses</vt:lpstr>
      <vt:lpstr>Handling Staff Illnesses</vt:lpstr>
      <vt:lpstr>Handling Staff Illnesses</vt:lpstr>
      <vt:lpstr>Handling Staff Illnesses</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Safe Food</dc:title>
  <dc:creator>a</dc:creator>
  <cp:lastModifiedBy>e511247</cp:lastModifiedBy>
  <cp:revision>2393</cp:revision>
  <cp:lastPrinted>2012-03-16T18:45:25Z</cp:lastPrinted>
  <dcterms:created xsi:type="dcterms:W3CDTF">2006-02-24T04:29:02Z</dcterms:created>
  <dcterms:modified xsi:type="dcterms:W3CDTF">2012-06-07T14:57:55Z</dcterms:modified>
</cp:coreProperties>
</file>